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0.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1.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2.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13.xml" ContentType="application/vnd.openxmlformats-officedocument.presentationml.notesSlide+xml"/>
  <Override PartName="/ppt/tags/tag3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16.xml" ContentType="application/vnd.openxmlformats-officedocument.presentationml.notesSlide+xml"/>
  <Override PartName="/ppt/tags/tag43.xml" ContentType="application/vnd.openxmlformats-officedocument.presentationml.tags+xml"/>
  <Override PartName="/ppt/notesSlides/notesSlide17.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18.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19.xml" ContentType="application/vnd.openxmlformats-officedocument.presentationml.notesSlide+xml"/>
  <Override PartName="/ppt/tags/tag53.xml" ContentType="application/vnd.openxmlformats-officedocument.presentationml.tags+xml"/>
  <Override PartName="/ppt/notesSlides/notesSlide20.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21.xml" ContentType="application/vnd.openxmlformats-officedocument.presentationml.notesSlide+xml"/>
  <Override PartName="/ppt/tags/tag64.xml" ContentType="application/vnd.openxmlformats-officedocument.presentationml.tags+xml"/>
  <Override PartName="/ppt/notesSlides/notesSlide22.xml" ContentType="application/vnd.openxmlformats-officedocument.presentationml.notesSlide+xml"/>
  <Override PartName="/ppt/tags/tag65.xml" ContentType="application/vnd.openxmlformats-officedocument.presentationml.tags+xml"/>
  <Override PartName="/ppt/notesSlides/notesSlide23.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24.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25.xml" ContentType="application/vnd.openxmlformats-officedocument.presentationml.notesSlide+xml"/>
  <Override PartName="/ppt/tags/tag79.xml" ContentType="application/vnd.openxmlformats-officedocument.presentationml.tags+xml"/>
  <Override PartName="/ppt/notesSlides/notesSlide26.xml" ContentType="application/vnd.openxmlformats-officedocument.presentationml.notesSlide+xml"/>
  <Override PartName="/ppt/tags/tag80.xml" ContentType="application/vnd.openxmlformats-officedocument.presentationml.tags+xml"/>
  <Override PartName="/ppt/notesSlides/notesSlide27.xml" ContentType="application/vnd.openxmlformats-officedocument.presentationml.notesSlide+xml"/>
  <Override PartName="/ppt/tags/tag81.xml" ContentType="application/vnd.openxmlformats-officedocument.presentationml.tags+xml"/>
  <Override PartName="/ppt/notesSlides/notesSlide28.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29.xml" ContentType="application/vnd.openxmlformats-officedocument.presentationml.notesSlide+xml"/>
  <Override PartName="/ppt/tags/tag93.xml" ContentType="application/vnd.openxmlformats-officedocument.presentationml.tags+xml"/>
  <Override PartName="/ppt/notesSlides/notesSlide30.xml" ContentType="application/vnd.openxmlformats-officedocument.presentationml.notesSlide+xml"/>
  <Override PartName="/ppt/tags/tag94.xml" ContentType="application/vnd.openxmlformats-officedocument.presentationml.tags+xml"/>
  <Override PartName="/ppt/notesSlides/notesSlide31.xml" ContentType="application/vnd.openxmlformats-officedocument.presentationml.notesSlide+xml"/>
  <Override PartName="/ppt/tags/tag95.xml" ContentType="application/vnd.openxmlformats-officedocument.presentationml.tags+xml"/>
  <Override PartName="/ppt/notesSlides/notesSlide32.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handoutMasterIdLst>
    <p:handoutMasterId r:id="rId51"/>
  </p:handoutMasterIdLst>
  <p:sldIdLst>
    <p:sldId id="256" r:id="rId2"/>
    <p:sldId id="257" r:id="rId3"/>
    <p:sldId id="258" r:id="rId4"/>
    <p:sldId id="260" r:id="rId5"/>
    <p:sldId id="261" r:id="rId6"/>
    <p:sldId id="264" r:id="rId7"/>
    <p:sldId id="266" r:id="rId8"/>
    <p:sldId id="268" r:id="rId9"/>
    <p:sldId id="297" r:id="rId10"/>
    <p:sldId id="298" r:id="rId11"/>
    <p:sldId id="299" r:id="rId12"/>
    <p:sldId id="300" r:id="rId13"/>
    <p:sldId id="270" r:id="rId14"/>
    <p:sldId id="320" r:id="rId15"/>
    <p:sldId id="321" r:id="rId16"/>
    <p:sldId id="322" r:id="rId17"/>
    <p:sldId id="269" r:id="rId18"/>
    <p:sldId id="271" r:id="rId19"/>
    <p:sldId id="301" r:id="rId20"/>
    <p:sldId id="303" r:id="rId21"/>
    <p:sldId id="302" r:id="rId22"/>
    <p:sldId id="304" r:id="rId23"/>
    <p:sldId id="306" r:id="rId24"/>
    <p:sldId id="305" r:id="rId25"/>
    <p:sldId id="272" r:id="rId26"/>
    <p:sldId id="274" r:id="rId27"/>
    <p:sldId id="275" r:id="rId28"/>
    <p:sldId id="307" r:id="rId29"/>
    <p:sldId id="314" r:id="rId30"/>
    <p:sldId id="288" r:id="rId31"/>
    <p:sldId id="289" r:id="rId32"/>
    <p:sldId id="290" r:id="rId33"/>
    <p:sldId id="295" r:id="rId34"/>
    <p:sldId id="315" r:id="rId35"/>
    <p:sldId id="291" r:id="rId36"/>
    <p:sldId id="292" r:id="rId37"/>
    <p:sldId id="293" r:id="rId38"/>
    <p:sldId id="309" r:id="rId39"/>
    <p:sldId id="296" r:id="rId40"/>
    <p:sldId id="310" r:id="rId41"/>
    <p:sldId id="311" r:id="rId42"/>
    <p:sldId id="312" r:id="rId43"/>
    <p:sldId id="317" r:id="rId44"/>
    <p:sldId id="313" r:id="rId45"/>
    <p:sldId id="316" r:id="rId46"/>
    <p:sldId id="267" r:id="rId47"/>
    <p:sldId id="263" r:id="rId48"/>
    <p:sldId id="319" r:id="rId4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2B2B2B"/>
    <a:srgbClr val="24221A"/>
    <a:srgbClr val="1B0DFE"/>
    <a:srgbClr val="C0BDFC"/>
    <a:srgbClr val="D8D4FF"/>
    <a:srgbClr val="A64FFF"/>
    <a:srgbClr val="8F4545"/>
    <a:srgbClr val="328E6E"/>
    <a:srgbClr val="6A9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87646" autoAdjust="0"/>
  </p:normalViewPr>
  <p:slideViewPr>
    <p:cSldViewPr snapToGrid="0">
      <p:cViewPr varScale="1">
        <p:scale>
          <a:sx n="65" d="100"/>
          <a:sy n="65" d="100"/>
        </p:scale>
        <p:origin x="828" y="64"/>
      </p:cViewPr>
      <p:guideLst>
        <p:guide orient="horz" pos="2160"/>
        <p:guide pos="3840"/>
      </p:guideLst>
    </p:cSldViewPr>
  </p:slideViewPr>
  <p:notesTextViewPr>
    <p:cViewPr>
      <p:scale>
        <a:sx n="1" d="1"/>
        <a:sy n="1" d="1"/>
      </p:scale>
      <p:origin x="0" y="0"/>
    </p:cViewPr>
  </p:notesTextViewPr>
  <p:notesViewPr>
    <p:cSldViewPr snapToGrid="0">
      <p:cViewPr varScale="1">
        <p:scale>
          <a:sx n="56" d="100"/>
          <a:sy n="56" d="100"/>
        </p:scale>
        <p:origin x="2588" y="5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E022C4D6-F815-A593-A4A5-0E6037C732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828227F9-FF2F-8ADD-F2EF-B24B4605904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19C180-A289-4073-88E5-95501006C08F}" type="datetime1">
              <a:rPr lang="zh-TW" altLang="en-US" smtClean="0"/>
              <a:t>2025/10/27</a:t>
            </a:fld>
            <a:endParaRPr lang="zh-TW" altLang="en-US"/>
          </a:p>
        </p:txBody>
      </p:sp>
      <p:sp>
        <p:nvSpPr>
          <p:cNvPr id="4" name="頁尾版面配置區 3">
            <a:extLst>
              <a:ext uri="{FF2B5EF4-FFF2-40B4-BE49-F238E27FC236}">
                <a16:creationId xmlns:a16="http://schemas.microsoft.com/office/drawing/2014/main" id="{06E33FA7-5D44-AEBA-399B-996C48A8F4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AB087178-6C9E-5D86-3F42-1429487E2F2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C06083-287B-4D1E-93D0-B43E53B051D0}" type="slidenum">
              <a:rPr lang="zh-TW" altLang="en-US" smtClean="0"/>
              <a:t>‹#›</a:t>
            </a:fld>
            <a:endParaRPr lang="zh-TW" altLang="en-US"/>
          </a:p>
        </p:txBody>
      </p:sp>
    </p:spTree>
    <p:extLst>
      <p:ext uri="{BB962C8B-B14F-4D97-AF65-F5344CB8AC3E}">
        <p14:creationId xmlns:p14="http://schemas.microsoft.com/office/powerpoint/2010/main" val="3821579530"/>
      </p:ext>
    </p:extLst>
  </p:cSld>
  <p:clrMap bg1="lt1" tx1="dk1" bg2="lt2" tx2="dk2" accent1="accent1" accent2="accent2" accent3="accent3" accent4="accent4" accent5="accent5" accent6="accent6" hlink="hlink" folHlink="folHlink"/>
  <p:hf ftr="0"/>
</p:handoutMaster>
</file>

<file path=ppt/media/image1.png>
</file>

<file path=ppt/media/image10.png>
</file>

<file path=ppt/media/image100.png>
</file>

<file path=ppt/media/image101.png>
</file>

<file path=ppt/media/image102.png>
</file>

<file path=ppt/media/image103.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C22DE4-5BF7-44DB-B94E-E7D15C4DAE96}" type="datetime1">
              <a:rPr lang="zh-TW" altLang="en-US" smtClean="0"/>
              <a:t>2025/10/27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41286E-E444-449B-BB11-697766D4B856}" type="slidenum">
              <a:rPr lang="zh-TW" altLang="en-US" smtClean="0"/>
              <a:t>‹#›</a:t>
            </a:fld>
            <a:endParaRPr lang="zh-TW" altLang="en-US"/>
          </a:p>
        </p:txBody>
      </p:sp>
    </p:spTree>
    <p:extLst>
      <p:ext uri="{BB962C8B-B14F-4D97-AF65-F5344CB8AC3E}">
        <p14:creationId xmlns:p14="http://schemas.microsoft.com/office/powerpoint/2010/main" val="491470742"/>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在許多通訊系統中，除了主要的載荷資料之外，還需要傳送少量的補充位元（例如裝置識別欄位或 </a:t>
            </a:r>
            <a:r>
              <a:rPr lang="en-US" altLang="zh-TW" dirty="0"/>
              <a:t>HARQ </a:t>
            </a:r>
            <a:r>
              <a:rPr lang="zh-TW" altLang="en-US" dirty="0"/>
              <a:t>的 </a:t>
            </a:r>
            <a:r>
              <a:rPr lang="en-US" altLang="zh-TW" dirty="0"/>
              <a:t>ACK/NACK </a:t>
            </a:r>
            <a:r>
              <a:rPr lang="zh-TW" altLang="en-US" dirty="0"/>
              <a:t>標誌）。傳統上，這些額外位元會與載荷資料分開編碼並獨立傳輸，以滿足它們對可靠度與時序的特殊需求，卻也因此帶來額外的頻寬與功率開銷。</a:t>
            </a:r>
            <a:endParaRPr lang="en-US" altLang="zh-TW" dirty="0"/>
          </a:p>
          <a:p>
            <a:endParaRPr lang="en-US" altLang="zh-TW" dirty="0"/>
          </a:p>
          <a:p>
            <a:r>
              <a:rPr lang="zh-TW" altLang="en-US" dirty="0"/>
              <a:t>在傳統設計裡，裝置 </a:t>
            </a:r>
            <a:r>
              <a:rPr lang="en-US" altLang="zh-TW" dirty="0"/>
              <a:t>ID</a:t>
            </a:r>
            <a:r>
              <a:rPr lang="zh-TW" altLang="en-US" dirty="0"/>
              <a:t>、</a:t>
            </a:r>
            <a:r>
              <a:rPr lang="en-US" altLang="zh-TW" dirty="0"/>
              <a:t>HARQ ACK/NACK </a:t>
            </a:r>
            <a:r>
              <a:rPr lang="zh-TW" altLang="en-US" dirty="0"/>
              <a:t>等控制位元必須獨立編碼並另行傳輸，造成額外頻譜與功率開銷；而 </a:t>
            </a:r>
            <a:r>
              <a:rPr lang="en-US" altLang="zh-TW" dirty="0"/>
              <a:t>PS-IR-HARQ </a:t>
            </a:r>
            <a:r>
              <a:rPr lang="zh-TW" altLang="en-US" dirty="0"/>
              <a:t>方案則在首次重傳時，將前次的碼塊部分疊加於載荷之上，一次同傳資料與控制位元，完全不需額外資源，可提升 </a:t>
            </a:r>
            <a:r>
              <a:rPr lang="en-US" altLang="zh-TW" dirty="0"/>
              <a:t>throughput</a:t>
            </a:r>
            <a:r>
              <a:rPr lang="zh-TW" altLang="en-US" dirty="0"/>
              <a:t>。</a:t>
            </a:r>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3</a:t>
            </a:fld>
            <a:endParaRPr lang="zh-TW" altLang="en-US"/>
          </a:p>
        </p:txBody>
      </p:sp>
    </p:spTree>
    <p:extLst>
      <p:ext uri="{BB962C8B-B14F-4D97-AF65-F5344CB8AC3E}">
        <p14:creationId xmlns:p14="http://schemas.microsoft.com/office/powerpoint/2010/main" val="783200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編／解碼雙方事先約定，從完整的 </a:t>
            </a:r>
            <a:r>
              <a:rPr lang="en-US" altLang="zh-TW" dirty="0"/>
              <a:t>LDPC codeword </a:t>
            </a:r>
            <a:r>
              <a:rPr lang="zh-TW" altLang="en-US" dirty="0"/>
              <a:t>中「移除」某些位元，不予傳送。</a:t>
            </a:r>
          </a:p>
          <a:p>
            <a:r>
              <a:rPr lang="zh-TW" altLang="en-US" dirty="0"/>
              <a:t>透過調整被 </a:t>
            </a:r>
            <a:r>
              <a:rPr lang="en-US" altLang="zh-TW" dirty="0"/>
              <a:t>puncture </a:t>
            </a:r>
            <a:r>
              <a:rPr lang="zh-TW" altLang="en-US" dirty="0"/>
              <a:t>的位元數量，可以在同一套 </a:t>
            </a:r>
            <a:r>
              <a:rPr lang="en-US" altLang="zh-TW" dirty="0"/>
              <a:t>LDPC code </a:t>
            </a:r>
            <a:r>
              <a:rPr lang="zh-TW" altLang="en-US" dirty="0"/>
              <a:t>下動態改變傳輸長度：</a:t>
            </a:r>
          </a:p>
          <a:p>
            <a:r>
              <a:rPr lang="zh-TW" altLang="en-US" dirty="0"/>
              <a:t>通道近乎無噪聲時，只傳送原始資訊位元；</a:t>
            </a:r>
          </a:p>
          <a:p>
            <a:r>
              <a:rPr lang="zh-TW" altLang="en-US" dirty="0"/>
              <a:t>通道有中度噪聲時，傳送少量</a:t>
            </a:r>
            <a:r>
              <a:rPr lang="en-US" altLang="zh-TW" b="1" dirty="0"/>
              <a:t>redundancy bits</a:t>
            </a:r>
            <a:r>
              <a:rPr lang="en-US" altLang="zh-TW" dirty="0"/>
              <a:t> </a:t>
            </a:r>
            <a:r>
              <a:rPr lang="zh-TW" altLang="en-US" dirty="0"/>
              <a:t>。</a:t>
            </a:r>
          </a:p>
          <a:p>
            <a:r>
              <a:rPr lang="zh-TW" altLang="en-US" dirty="0"/>
              <a:t>通道噪聲嚴重時，傳送更多</a:t>
            </a:r>
            <a:r>
              <a:rPr lang="en-US" altLang="zh-TW" b="1" dirty="0"/>
              <a:t>redundancy bits</a:t>
            </a:r>
            <a:r>
              <a:rPr lang="en-US" altLang="zh-TW" dirty="0"/>
              <a:t> </a:t>
            </a:r>
            <a:r>
              <a:rPr lang="zh-TW" altLang="en-US" dirty="0"/>
              <a:t>。</a:t>
            </a:r>
          </a:p>
          <a:p>
            <a:r>
              <a:rPr lang="zh-TW" altLang="en-US" dirty="0"/>
              <a:t>這樣做免除為不同碼長重設多組 </a:t>
            </a:r>
            <a:r>
              <a:rPr lang="en-US" altLang="zh-TW" dirty="0"/>
              <a:t>LDPC code </a:t>
            </a:r>
            <a:r>
              <a:rPr lang="zh-TW" altLang="en-US" dirty="0"/>
              <a:t>的麻煩，但會帶來一定的性能損失。</a:t>
            </a:r>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17</a:t>
            </a:fld>
            <a:endParaRPr lang="zh-TW" altLang="en-US"/>
          </a:p>
        </p:txBody>
      </p:sp>
    </p:spTree>
    <p:extLst>
      <p:ext uri="{BB962C8B-B14F-4D97-AF65-F5344CB8AC3E}">
        <p14:creationId xmlns:p14="http://schemas.microsoft.com/office/powerpoint/2010/main" val="899430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F6636C-80F8-D9FA-9BFD-6A64D4D106D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736A58C8-A1E8-AC48-F2DD-FE420DEA370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A65A9CA-DD2C-A632-36E5-2052ADC3C988}"/>
              </a:ext>
            </a:extLst>
          </p:cNvPr>
          <p:cNvSpPr>
            <a:spLocks noGrp="1"/>
          </p:cNvSpPr>
          <p:nvPr>
            <p:ph type="body" idx="1"/>
          </p:nvPr>
        </p:nvSpPr>
        <p:spPr/>
        <p:txBody>
          <a:bodyPr/>
          <a:lstStyle/>
          <a:p>
            <a:r>
              <a:rPr lang="zh-TW" altLang="en-US" dirty="0"/>
              <a:t>介紹</a:t>
            </a:r>
            <a:r>
              <a:rPr lang="en-US" altLang="zh-TW" dirty="0"/>
              <a:t>SR</a:t>
            </a:r>
            <a:r>
              <a:rPr lang="zh-TW" altLang="en-US" dirty="0"/>
              <a:t>的概念，一個</a:t>
            </a:r>
            <a:r>
              <a:rPr lang="en-US" altLang="zh-TW" dirty="0"/>
              <a:t>Puncture</a:t>
            </a:r>
            <a:r>
              <a:rPr lang="zh-TW" altLang="en-US" dirty="0"/>
              <a:t>的</a:t>
            </a:r>
            <a:r>
              <a:rPr lang="en-US" altLang="zh-TW" dirty="0" err="1"/>
              <a:t>vn</a:t>
            </a:r>
            <a:r>
              <a:rPr lang="en-US" altLang="zh-TW" dirty="0"/>
              <a:t> node</a:t>
            </a:r>
            <a:r>
              <a:rPr lang="zh-TW" altLang="en-US" dirty="0"/>
              <a:t>能在第</a:t>
            </a:r>
            <a:r>
              <a:rPr lang="en-US" altLang="zh-TW" dirty="0"/>
              <a:t>k</a:t>
            </a:r>
            <a:r>
              <a:rPr lang="zh-TW" altLang="en-US" dirty="0"/>
              <a:t>次接收到完整的訊息，就稱那個</a:t>
            </a:r>
            <a:r>
              <a:rPr lang="en-US" altLang="zh-TW" dirty="0"/>
              <a:t>puncture </a:t>
            </a:r>
            <a:r>
              <a:rPr lang="en-US" altLang="zh-TW" dirty="0" err="1"/>
              <a:t>vn</a:t>
            </a:r>
            <a:r>
              <a:rPr lang="en-US" altLang="zh-TW" dirty="0"/>
              <a:t> </a:t>
            </a:r>
            <a:r>
              <a:rPr lang="zh-TW" altLang="en-US" dirty="0"/>
              <a:t>為 </a:t>
            </a:r>
            <a:r>
              <a:rPr lang="en-US" altLang="zh-TW" dirty="0"/>
              <a:t>k-</a:t>
            </a:r>
            <a:r>
              <a:rPr lang="en-US" altLang="zh-TW" dirty="0" err="1"/>
              <a:t>sr</a:t>
            </a:r>
            <a:r>
              <a:rPr lang="en-US" altLang="zh-TW" dirty="0"/>
              <a:t> node</a:t>
            </a:r>
            <a:r>
              <a:rPr lang="zh-TW" altLang="en-US" dirty="0"/>
              <a:t>。看右圖例子。</a:t>
            </a:r>
            <a:br>
              <a:rPr lang="en-US" altLang="zh-TW" dirty="0"/>
            </a:br>
            <a:br>
              <a:rPr lang="en-US" altLang="zh-TW" dirty="0"/>
            </a:br>
            <a:r>
              <a:rPr lang="zh-TW" altLang="en-US" dirty="0"/>
              <a:t>一個</a:t>
            </a:r>
            <a:r>
              <a:rPr lang="en-US" altLang="zh-TW" dirty="0"/>
              <a:t>puncture</a:t>
            </a:r>
            <a:r>
              <a:rPr lang="zh-TW" altLang="en-US" dirty="0"/>
              <a:t>掉的</a:t>
            </a:r>
            <a:r>
              <a:rPr lang="en-US" altLang="zh-TW" dirty="0" err="1"/>
              <a:t>vn</a:t>
            </a:r>
            <a:r>
              <a:rPr lang="en-US" altLang="zh-TW" dirty="0"/>
              <a:t> node</a:t>
            </a:r>
            <a:r>
              <a:rPr lang="zh-TW" altLang="en-US" dirty="0"/>
              <a:t>只需要一個</a:t>
            </a:r>
            <a:r>
              <a:rPr lang="en-US" altLang="zh-TW" dirty="0"/>
              <a:t>check node(</a:t>
            </a:r>
            <a:r>
              <a:rPr lang="zh-TW" altLang="en-US" dirty="0"/>
              <a:t>給他完整訊息即可</a:t>
            </a:r>
            <a:r>
              <a:rPr lang="en-US" altLang="zh-TW" dirty="0"/>
              <a:t>)</a:t>
            </a:r>
            <a:r>
              <a:rPr lang="zh-TW" altLang="en-US" dirty="0"/>
              <a:t>。</a:t>
            </a:r>
          </a:p>
        </p:txBody>
      </p:sp>
      <p:sp>
        <p:nvSpPr>
          <p:cNvPr id="4" name="頁首版面配置區 3">
            <a:extLst>
              <a:ext uri="{FF2B5EF4-FFF2-40B4-BE49-F238E27FC236}">
                <a16:creationId xmlns:a16="http://schemas.microsoft.com/office/drawing/2014/main" id="{71699E9C-92C4-543B-29D2-6630B9D1BD88}"/>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2E3BA743-2740-96F0-0D79-8B4F04B81B15}"/>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DDEC92CD-3B78-E42F-8D11-E02727F12FAC}"/>
              </a:ext>
            </a:extLst>
          </p:cNvPr>
          <p:cNvSpPr>
            <a:spLocks noGrp="1"/>
          </p:cNvSpPr>
          <p:nvPr>
            <p:ph type="sldNum" sz="quarter" idx="5"/>
          </p:nvPr>
        </p:nvSpPr>
        <p:spPr/>
        <p:txBody>
          <a:bodyPr/>
          <a:lstStyle/>
          <a:p>
            <a:fld id="{4C41286E-E444-449B-BB11-697766D4B856}" type="slidenum">
              <a:rPr lang="zh-TW" altLang="en-US" smtClean="0"/>
              <a:t>18</a:t>
            </a:fld>
            <a:endParaRPr lang="zh-TW" altLang="en-US"/>
          </a:p>
        </p:txBody>
      </p:sp>
    </p:spTree>
    <p:extLst>
      <p:ext uri="{BB962C8B-B14F-4D97-AF65-F5344CB8AC3E}">
        <p14:creationId xmlns:p14="http://schemas.microsoft.com/office/powerpoint/2010/main" val="2799830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AFE340-A924-436E-118B-1EAF18FEBAC7}"/>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6A588B60-F99A-1D1F-B349-80094BD52B7C}"/>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E56B33BD-DAF6-5E7D-6BB8-0C4C16100D5A}"/>
              </a:ext>
            </a:extLst>
          </p:cNvPr>
          <p:cNvSpPr>
            <a:spLocks noGrp="1"/>
          </p:cNvSpPr>
          <p:nvPr>
            <p:ph type="body" idx="1"/>
          </p:nvPr>
        </p:nvSpPr>
        <p:spPr/>
        <p:txBody>
          <a:bodyPr/>
          <a:lstStyle/>
          <a:p>
            <a:r>
              <a:rPr lang="zh-TW" altLang="en-US" dirty="0"/>
              <a:t>首先，我們考慮在二元擦除通道（</a:t>
            </a:r>
            <a:r>
              <a:rPr lang="en-US" altLang="zh-TW" dirty="0"/>
              <a:t>BEC</a:t>
            </a:r>
            <a:r>
              <a:rPr lang="zh-TW" altLang="en-US" dirty="0"/>
              <a:t>）中 每一個</a:t>
            </a:r>
            <a:r>
              <a:rPr lang="en-US" altLang="zh-TW" dirty="0" err="1"/>
              <a:t>vn</a:t>
            </a:r>
            <a:r>
              <a:rPr lang="zh-TW" altLang="en-US" dirty="0"/>
              <a:t>被</a:t>
            </a:r>
            <a:r>
              <a:rPr lang="en-US" altLang="zh-TW" dirty="0"/>
              <a:t>erase </a:t>
            </a:r>
            <a:r>
              <a:rPr lang="zh-TW" altLang="en-US" dirty="0"/>
              <a:t>的機率為 </a:t>
            </a:r>
            <a:r>
              <a:rPr lang="en-US" altLang="zh-TW" dirty="0"/>
              <a:t>zeta</a:t>
            </a:r>
            <a:r>
              <a:rPr lang="zh-TW" altLang="en-US" dirty="0"/>
              <a:t>，</a:t>
            </a:r>
            <a:r>
              <a:rPr lang="en-US" altLang="zh-TW" dirty="0"/>
              <a:t>puncture </a:t>
            </a:r>
            <a:r>
              <a:rPr lang="en-US" altLang="zh-TW" dirty="0" err="1"/>
              <a:t>vn</a:t>
            </a:r>
            <a:r>
              <a:rPr lang="en-US" altLang="zh-TW" dirty="0"/>
              <a:t> </a:t>
            </a:r>
            <a:r>
              <a:rPr lang="zh-TW" altLang="en-US" dirty="0"/>
              <a:t>的 </a:t>
            </a:r>
            <a:r>
              <a:rPr lang="en-US" altLang="zh-TW" dirty="0"/>
              <a:t>recovery </a:t>
            </a:r>
            <a:r>
              <a:rPr lang="zh-TW" altLang="en-US" dirty="0"/>
              <a:t>錯誤機率可寫作 </a:t>
            </a:r>
            <a:r>
              <a:rPr lang="en-US" altLang="zh-TW" dirty="0"/>
              <a:t>(0.5*(1-phi function))</a:t>
            </a:r>
            <a:endParaRPr lang="zh-TW" altLang="en-US" dirty="0"/>
          </a:p>
        </p:txBody>
      </p:sp>
      <p:sp>
        <p:nvSpPr>
          <p:cNvPr id="4" name="頁首版面配置區 3">
            <a:extLst>
              <a:ext uri="{FF2B5EF4-FFF2-40B4-BE49-F238E27FC236}">
                <a16:creationId xmlns:a16="http://schemas.microsoft.com/office/drawing/2014/main" id="{1ACDB4C5-8CE6-FC4D-C29A-80217F175538}"/>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9D381B09-0555-8082-2DBA-A5C6336C52CE}"/>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017C97DA-85E7-1E4D-290F-B0F5EA28609D}"/>
              </a:ext>
            </a:extLst>
          </p:cNvPr>
          <p:cNvSpPr>
            <a:spLocks noGrp="1"/>
          </p:cNvSpPr>
          <p:nvPr>
            <p:ph type="sldNum" sz="quarter" idx="5"/>
          </p:nvPr>
        </p:nvSpPr>
        <p:spPr/>
        <p:txBody>
          <a:bodyPr/>
          <a:lstStyle/>
          <a:p>
            <a:fld id="{4C41286E-E444-449B-BB11-697766D4B856}" type="slidenum">
              <a:rPr lang="zh-TW" altLang="en-US" smtClean="0"/>
              <a:t>19</a:t>
            </a:fld>
            <a:endParaRPr lang="zh-TW" altLang="en-US"/>
          </a:p>
        </p:txBody>
      </p:sp>
    </p:spTree>
    <p:extLst>
      <p:ext uri="{BB962C8B-B14F-4D97-AF65-F5344CB8AC3E}">
        <p14:creationId xmlns:p14="http://schemas.microsoft.com/office/powerpoint/2010/main" val="6936440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C9EBF-39BB-0129-EAAE-6DCF3E8A864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712C93D6-B070-9D2D-D109-38F7FFECFC1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B4BAAEEF-00A2-09A8-9DB6-535EDA27AAAC}"/>
              </a:ext>
            </a:extLst>
          </p:cNvPr>
          <p:cNvSpPr>
            <a:spLocks noGrp="1"/>
          </p:cNvSpPr>
          <p:nvPr>
            <p:ph type="body" idx="1"/>
          </p:nvPr>
        </p:nvSpPr>
        <p:spPr/>
        <p:txBody>
          <a:bodyPr/>
          <a:lstStyle/>
          <a:p>
            <a:r>
              <a:rPr lang="en-US" altLang="zh-TW" dirty="0"/>
              <a:t>Puncture</a:t>
            </a:r>
            <a:r>
              <a:rPr lang="zh-TW" altLang="en-US" dirty="0"/>
              <a:t>的</a:t>
            </a:r>
            <a:r>
              <a:rPr lang="en-US" altLang="zh-TW" dirty="0" err="1"/>
              <a:t>vn</a:t>
            </a:r>
            <a:r>
              <a:rPr lang="en-US" altLang="zh-TW" dirty="0"/>
              <a:t> node</a:t>
            </a:r>
            <a:r>
              <a:rPr lang="zh-TW" altLang="en-US" dirty="0"/>
              <a:t>在越晚跌代次數接收到完整的訊息的話，錯誤的機率就會越高。</a:t>
            </a:r>
          </a:p>
        </p:txBody>
      </p:sp>
      <p:sp>
        <p:nvSpPr>
          <p:cNvPr id="4" name="頁首版面配置區 3">
            <a:extLst>
              <a:ext uri="{FF2B5EF4-FFF2-40B4-BE49-F238E27FC236}">
                <a16:creationId xmlns:a16="http://schemas.microsoft.com/office/drawing/2014/main" id="{31E31C45-01B4-EE30-660E-1F4493F69DD0}"/>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B64460D3-55A8-B416-FF7E-0807B4E1FF6D}"/>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F29AA2F7-5FAE-8E49-A61C-BA0DC13E9BC2}"/>
              </a:ext>
            </a:extLst>
          </p:cNvPr>
          <p:cNvSpPr>
            <a:spLocks noGrp="1"/>
          </p:cNvSpPr>
          <p:nvPr>
            <p:ph type="sldNum" sz="quarter" idx="5"/>
          </p:nvPr>
        </p:nvSpPr>
        <p:spPr/>
        <p:txBody>
          <a:bodyPr/>
          <a:lstStyle/>
          <a:p>
            <a:fld id="{4C41286E-E444-449B-BB11-697766D4B856}" type="slidenum">
              <a:rPr lang="zh-TW" altLang="en-US" smtClean="0"/>
              <a:t>20</a:t>
            </a:fld>
            <a:endParaRPr lang="zh-TW" altLang="en-US"/>
          </a:p>
        </p:txBody>
      </p:sp>
    </p:spTree>
    <p:extLst>
      <p:ext uri="{BB962C8B-B14F-4D97-AF65-F5344CB8AC3E}">
        <p14:creationId xmlns:p14="http://schemas.microsoft.com/office/powerpoint/2010/main" val="39564685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7A1CC6-CAB1-6BD1-6428-9EC34233084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6458B92-B0F2-15D7-C770-7EAF128A8374}"/>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9241B98E-2971-F71E-EE50-FB461F35AF45}"/>
              </a:ext>
            </a:extLst>
          </p:cNvPr>
          <p:cNvSpPr>
            <a:spLocks noGrp="1"/>
          </p:cNvSpPr>
          <p:nvPr>
            <p:ph type="body" idx="1"/>
          </p:nvPr>
        </p:nvSpPr>
        <p:spPr/>
        <p:txBody>
          <a:bodyPr/>
          <a:lstStyle/>
          <a:p>
            <a:r>
              <a:rPr lang="en-US" altLang="zh-TW" dirty="0"/>
              <a:t>3 - </a:t>
            </a:r>
            <a:r>
              <a:rPr lang="zh-TW" altLang="en-US" dirty="0"/>
              <a:t>找出可能的</a:t>
            </a:r>
            <a:r>
              <a:rPr lang="en-US" altLang="zh-TW" dirty="0"/>
              <a:t>check node (CN)</a:t>
            </a:r>
          </a:p>
          <a:p>
            <a:r>
              <a:rPr lang="en-US" altLang="zh-TW" dirty="0"/>
              <a:t>4 - </a:t>
            </a:r>
            <a:r>
              <a:rPr lang="zh-TW" altLang="en-US" dirty="0"/>
              <a:t>找出</a:t>
            </a:r>
            <a:r>
              <a:rPr lang="en-US" altLang="zh-TW" dirty="0"/>
              <a:t>low degree </a:t>
            </a:r>
            <a:r>
              <a:rPr lang="zh-TW" altLang="en-US" dirty="0"/>
              <a:t>的 </a:t>
            </a:r>
            <a:r>
              <a:rPr lang="en-US" altLang="zh-TW" dirty="0"/>
              <a:t>CN</a:t>
            </a:r>
          </a:p>
          <a:p>
            <a:r>
              <a:rPr lang="en-US" altLang="zh-TW" dirty="0"/>
              <a:t>5 – </a:t>
            </a:r>
            <a:r>
              <a:rPr lang="zh-TW" altLang="en-US" dirty="0"/>
              <a:t>把 </a:t>
            </a:r>
            <a:r>
              <a:rPr lang="en-US" altLang="zh-TW" dirty="0"/>
              <a:t>CN candidate </a:t>
            </a:r>
            <a:r>
              <a:rPr lang="zh-TW" altLang="en-US" dirty="0"/>
              <a:t>所連接的 </a:t>
            </a:r>
            <a:r>
              <a:rPr lang="en-US" altLang="zh-TW" dirty="0"/>
              <a:t>VN</a:t>
            </a:r>
            <a:r>
              <a:rPr lang="zh-TW" altLang="en-US" dirty="0"/>
              <a:t> 加進 </a:t>
            </a:r>
            <a:r>
              <a:rPr lang="en-US" altLang="zh-TW" dirty="0"/>
              <a:t>VN candidate </a:t>
            </a:r>
          </a:p>
          <a:p>
            <a:r>
              <a:rPr lang="en-US" altLang="zh-TW" dirty="0"/>
              <a:t>6 – </a:t>
            </a:r>
            <a:r>
              <a:rPr lang="zh-TW" altLang="en-US" dirty="0"/>
              <a:t>把</a:t>
            </a:r>
            <a:r>
              <a:rPr lang="en-US" altLang="zh-TW" dirty="0" err="1"/>
              <a:t>vn</a:t>
            </a:r>
            <a:r>
              <a:rPr lang="en-US" altLang="zh-TW" dirty="0"/>
              <a:t> degree</a:t>
            </a:r>
            <a:r>
              <a:rPr lang="zh-TW" altLang="en-US" dirty="0"/>
              <a:t>低的流下來</a:t>
            </a:r>
            <a:br>
              <a:rPr lang="en-US" altLang="zh-TW" dirty="0"/>
            </a:br>
            <a:r>
              <a:rPr lang="en-US" altLang="zh-TW" dirty="0"/>
              <a:t>7 – </a:t>
            </a:r>
            <a:r>
              <a:rPr lang="zh-TW" altLang="en-US" dirty="0"/>
              <a:t>找出一組</a:t>
            </a:r>
            <a:r>
              <a:rPr lang="en-US" altLang="zh-TW" dirty="0"/>
              <a:t>(CN</a:t>
            </a:r>
            <a:r>
              <a:rPr lang="zh-TW" altLang="en-US" dirty="0"/>
              <a:t>、</a:t>
            </a:r>
            <a:r>
              <a:rPr lang="en-US" altLang="zh-TW" dirty="0"/>
              <a:t>VN)</a:t>
            </a:r>
            <a:r>
              <a:rPr lang="zh-TW" altLang="en-US" dirty="0"/>
              <a:t>對應的</a:t>
            </a:r>
            <a:r>
              <a:rPr lang="en-US" altLang="zh-TW" dirty="0"/>
              <a:t>pair</a:t>
            </a:r>
            <a:br>
              <a:rPr lang="en-US" altLang="zh-TW" dirty="0"/>
            </a:br>
            <a:endParaRPr lang="en-US" altLang="zh-TW" dirty="0"/>
          </a:p>
          <a:p>
            <a:r>
              <a:rPr lang="zh-TW" altLang="en-US" dirty="0"/>
              <a:t>對母碼的所有變量節點依據它們在 </a:t>
            </a:r>
            <a:r>
              <a:rPr lang="en-US" altLang="zh-TW" dirty="0"/>
              <a:t>recovery tree </a:t>
            </a:r>
            <a:r>
              <a:rPr lang="zh-TW" altLang="en-US" dirty="0"/>
              <a:t>中所需的迭代次數（</a:t>
            </a:r>
            <a:r>
              <a:rPr lang="en-US" altLang="zh-TW" dirty="0"/>
              <a:t>1-SR</a:t>
            </a:r>
            <a:r>
              <a:rPr lang="zh-TW" altLang="en-US" dirty="0"/>
              <a:t>、</a:t>
            </a:r>
            <a:r>
              <a:rPr lang="en-US" altLang="zh-TW" dirty="0"/>
              <a:t>2-SR</a:t>
            </a:r>
            <a:r>
              <a:rPr lang="zh-TW" altLang="en-US" dirty="0"/>
              <a:t>、</a:t>
            </a:r>
            <a:r>
              <a:rPr lang="en-US" altLang="zh-TW" dirty="0"/>
              <a:t>…</a:t>
            </a:r>
            <a:r>
              <a:rPr lang="zh-TW" altLang="en-US" dirty="0"/>
              <a:t>）進行分組，優先挑出最易（步驟最少）被 </a:t>
            </a:r>
            <a:r>
              <a:rPr lang="en-US" altLang="zh-TW" dirty="0"/>
              <a:t>recovery </a:t>
            </a:r>
            <a:r>
              <a:rPr lang="zh-TW" altLang="en-US" dirty="0"/>
              <a:t>的節點；</a:t>
            </a:r>
            <a:endParaRPr lang="en-US" altLang="zh-TW" dirty="0"/>
          </a:p>
        </p:txBody>
      </p:sp>
      <p:sp>
        <p:nvSpPr>
          <p:cNvPr id="4" name="頁首版面配置區 3">
            <a:extLst>
              <a:ext uri="{FF2B5EF4-FFF2-40B4-BE49-F238E27FC236}">
                <a16:creationId xmlns:a16="http://schemas.microsoft.com/office/drawing/2014/main" id="{4F8B7D95-F524-CD6F-A8CE-0733D8DE961B}"/>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66973669-B02A-4FAA-1A38-05E26BF160D8}"/>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FD528A98-EB6F-976D-D381-9A975E0EDFA3}"/>
              </a:ext>
            </a:extLst>
          </p:cNvPr>
          <p:cNvSpPr>
            <a:spLocks noGrp="1"/>
          </p:cNvSpPr>
          <p:nvPr>
            <p:ph type="sldNum" sz="quarter" idx="5"/>
          </p:nvPr>
        </p:nvSpPr>
        <p:spPr/>
        <p:txBody>
          <a:bodyPr/>
          <a:lstStyle/>
          <a:p>
            <a:fld id="{4C41286E-E444-449B-BB11-697766D4B856}" type="slidenum">
              <a:rPr lang="zh-TW" altLang="en-US" smtClean="0"/>
              <a:t>21</a:t>
            </a:fld>
            <a:endParaRPr lang="zh-TW" altLang="en-US"/>
          </a:p>
        </p:txBody>
      </p:sp>
    </p:spTree>
    <p:extLst>
      <p:ext uri="{BB962C8B-B14F-4D97-AF65-F5344CB8AC3E}">
        <p14:creationId xmlns:p14="http://schemas.microsoft.com/office/powerpoint/2010/main" val="702549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1078A7-152F-D50C-BAD0-28DEE119B22A}"/>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AB181736-C3F2-D51E-16A3-3352278B6946}"/>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1FD50FD2-12AB-B214-33A3-9C1BB6C101FC}"/>
              </a:ext>
            </a:extLst>
          </p:cNvPr>
          <p:cNvSpPr>
            <a:spLocks noGrp="1"/>
          </p:cNvSpPr>
          <p:nvPr>
            <p:ph type="body" idx="1"/>
          </p:nvPr>
        </p:nvSpPr>
        <p:spPr/>
        <p:txBody>
          <a:bodyPr/>
          <a:lstStyle/>
          <a:p>
            <a:r>
              <a:rPr lang="zh-TW" altLang="en-US" dirty="0"/>
              <a:t>看每一個會先檢視</a:t>
            </a:r>
            <a:r>
              <a:rPr lang="en-US" altLang="zh-TW" dirty="0" err="1"/>
              <a:t>vn</a:t>
            </a:r>
            <a:r>
              <a:rPr lang="zh-TW" altLang="en-US" dirty="0"/>
              <a:t>在 </a:t>
            </a:r>
            <a:r>
              <a:rPr lang="en-US" altLang="zh-TW" dirty="0"/>
              <a:t>min recovery tree </a:t>
            </a:r>
            <a:r>
              <a:rPr lang="zh-TW" altLang="en-US" dirty="0"/>
              <a:t>中，相鄰已被 </a:t>
            </a:r>
            <a:r>
              <a:rPr lang="en-US" altLang="zh-TW" dirty="0"/>
              <a:t>puncture </a:t>
            </a:r>
            <a:r>
              <a:rPr lang="zh-TW" altLang="en-US" dirty="0"/>
              <a:t>的 </a:t>
            </a:r>
            <a:r>
              <a:rPr lang="en-US" altLang="zh-TW" dirty="0"/>
              <a:t>variable node </a:t>
            </a:r>
            <a:r>
              <a:rPr lang="zh-TW" altLang="en-US" dirty="0"/>
              <a:t>數量 ，數量越少代表對解碼影響越小，就優先選擇</a:t>
            </a:r>
          </a:p>
        </p:txBody>
      </p:sp>
      <p:sp>
        <p:nvSpPr>
          <p:cNvPr id="4" name="頁首版面配置區 3">
            <a:extLst>
              <a:ext uri="{FF2B5EF4-FFF2-40B4-BE49-F238E27FC236}">
                <a16:creationId xmlns:a16="http://schemas.microsoft.com/office/drawing/2014/main" id="{E01512F7-3E53-3697-8D6B-8B56C1968AD1}"/>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C46D1E3F-FC96-1180-7244-811EB551A6B3}"/>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93BED74E-8D26-E3BA-90F1-CE89532E90DE}"/>
              </a:ext>
            </a:extLst>
          </p:cNvPr>
          <p:cNvSpPr>
            <a:spLocks noGrp="1"/>
          </p:cNvSpPr>
          <p:nvPr>
            <p:ph type="sldNum" sz="quarter" idx="5"/>
          </p:nvPr>
        </p:nvSpPr>
        <p:spPr/>
        <p:txBody>
          <a:bodyPr/>
          <a:lstStyle/>
          <a:p>
            <a:fld id="{4C41286E-E444-449B-BB11-697766D4B856}" type="slidenum">
              <a:rPr lang="zh-TW" altLang="en-US" smtClean="0"/>
              <a:t>22</a:t>
            </a:fld>
            <a:endParaRPr lang="zh-TW" altLang="en-US"/>
          </a:p>
        </p:txBody>
      </p:sp>
    </p:spTree>
    <p:extLst>
      <p:ext uri="{BB962C8B-B14F-4D97-AF65-F5344CB8AC3E}">
        <p14:creationId xmlns:p14="http://schemas.microsoft.com/office/powerpoint/2010/main" val="8192738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83694-74EC-9EA4-0D0C-323E2A355CE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D6AD313-E74E-3C91-EC39-DCB7D66AFE6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E6ADFC5-D220-B5B2-7FE2-BD4243107244}"/>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E7211430-C44E-21CF-2682-11A23DACD47E}"/>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FD52D389-5440-C6C2-75CD-C2BDD727F7DD}"/>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D2555C19-5810-E47E-7BFF-24C14C9583A7}"/>
              </a:ext>
            </a:extLst>
          </p:cNvPr>
          <p:cNvSpPr>
            <a:spLocks noGrp="1"/>
          </p:cNvSpPr>
          <p:nvPr>
            <p:ph type="sldNum" sz="quarter" idx="5"/>
          </p:nvPr>
        </p:nvSpPr>
        <p:spPr/>
        <p:txBody>
          <a:bodyPr/>
          <a:lstStyle/>
          <a:p>
            <a:fld id="{4C41286E-E444-449B-BB11-697766D4B856}" type="slidenum">
              <a:rPr lang="zh-TW" altLang="en-US" smtClean="0"/>
              <a:t>23</a:t>
            </a:fld>
            <a:endParaRPr lang="zh-TW" altLang="en-US"/>
          </a:p>
        </p:txBody>
      </p:sp>
    </p:spTree>
    <p:extLst>
      <p:ext uri="{BB962C8B-B14F-4D97-AF65-F5344CB8AC3E}">
        <p14:creationId xmlns:p14="http://schemas.microsoft.com/office/powerpoint/2010/main" val="932040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7D74EE-1FDD-9169-6384-9B906DC15DA5}"/>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6483A67-BF3C-5DD5-0AFA-C118D4D50658}"/>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D40C981-3C2A-28F1-482F-64EDC44221A2}"/>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B24AF311-B6C0-92DE-4E32-1ED0C351AB9B}"/>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51B43212-3FE2-E981-0B01-F33513CAB34F}"/>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226FB157-B0BD-23D1-D8AF-DC41B15D9878}"/>
              </a:ext>
            </a:extLst>
          </p:cNvPr>
          <p:cNvSpPr>
            <a:spLocks noGrp="1"/>
          </p:cNvSpPr>
          <p:nvPr>
            <p:ph type="sldNum" sz="quarter" idx="5"/>
          </p:nvPr>
        </p:nvSpPr>
        <p:spPr/>
        <p:txBody>
          <a:bodyPr/>
          <a:lstStyle/>
          <a:p>
            <a:fld id="{4C41286E-E444-449B-BB11-697766D4B856}" type="slidenum">
              <a:rPr lang="zh-TW" altLang="en-US" smtClean="0"/>
              <a:t>24</a:t>
            </a:fld>
            <a:endParaRPr lang="zh-TW" altLang="en-US"/>
          </a:p>
        </p:txBody>
      </p:sp>
    </p:spTree>
    <p:extLst>
      <p:ext uri="{BB962C8B-B14F-4D97-AF65-F5344CB8AC3E}">
        <p14:creationId xmlns:p14="http://schemas.microsoft.com/office/powerpoint/2010/main" val="14380105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FCC8F-FC74-5191-EE29-BC999D522C9D}"/>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818EDB4-0754-4760-3CF3-6D3A4F240ED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DDC29FA2-B46D-27A4-44CE-409A48941749}"/>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FDBFCDB2-0B72-40DA-1BE4-C8716734D0AF}"/>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4DA76425-769A-C6F3-E9AA-EB6CDE2CAF20}"/>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1071DF66-948E-78E5-7550-40B375CE8C8D}"/>
              </a:ext>
            </a:extLst>
          </p:cNvPr>
          <p:cNvSpPr>
            <a:spLocks noGrp="1"/>
          </p:cNvSpPr>
          <p:nvPr>
            <p:ph type="sldNum" sz="quarter" idx="5"/>
          </p:nvPr>
        </p:nvSpPr>
        <p:spPr/>
        <p:txBody>
          <a:bodyPr/>
          <a:lstStyle/>
          <a:p>
            <a:fld id="{4C41286E-E444-449B-BB11-697766D4B856}" type="slidenum">
              <a:rPr lang="zh-TW" altLang="en-US" smtClean="0"/>
              <a:t>26</a:t>
            </a:fld>
            <a:endParaRPr lang="zh-TW" altLang="en-US"/>
          </a:p>
        </p:txBody>
      </p:sp>
    </p:spTree>
    <p:extLst>
      <p:ext uri="{BB962C8B-B14F-4D97-AF65-F5344CB8AC3E}">
        <p14:creationId xmlns:p14="http://schemas.microsoft.com/office/powerpoint/2010/main" val="22623471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36000-132F-C455-C9EE-C5E2749DC1F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9B89BC05-C1B6-4BCA-3276-5BFD81E0268F}"/>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1B8F950-92B4-14F3-0E90-F76574D9753C}"/>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5D1E44FE-EB2D-83D0-8ED4-184C96D2F47B}"/>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30A970DA-7FDF-1DD0-ADCA-B420CB5FF2B2}"/>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81595E0F-6D6C-47A4-8D10-3E8E1EF99993}"/>
              </a:ext>
            </a:extLst>
          </p:cNvPr>
          <p:cNvSpPr>
            <a:spLocks noGrp="1"/>
          </p:cNvSpPr>
          <p:nvPr>
            <p:ph type="sldNum" sz="quarter" idx="5"/>
          </p:nvPr>
        </p:nvSpPr>
        <p:spPr/>
        <p:txBody>
          <a:bodyPr/>
          <a:lstStyle/>
          <a:p>
            <a:fld id="{4C41286E-E444-449B-BB11-697766D4B856}" type="slidenum">
              <a:rPr lang="zh-TW" altLang="en-US" smtClean="0"/>
              <a:t>27</a:t>
            </a:fld>
            <a:endParaRPr lang="zh-TW" altLang="en-US"/>
          </a:p>
        </p:txBody>
      </p:sp>
    </p:spTree>
    <p:extLst>
      <p:ext uri="{BB962C8B-B14F-4D97-AF65-F5344CB8AC3E}">
        <p14:creationId xmlns:p14="http://schemas.microsoft.com/office/powerpoint/2010/main" val="2698967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Free-Ride </a:t>
            </a:r>
            <a:r>
              <a:rPr lang="zh-TW" altLang="en-US" dirty="0"/>
              <a:t>概念主要就是，額外的</a:t>
            </a:r>
            <a:r>
              <a:rPr lang="en-US" altLang="zh-TW" dirty="0"/>
              <a:t>data</a:t>
            </a:r>
            <a:r>
              <a:rPr lang="zh-TW" altLang="en-US" dirty="0"/>
              <a:t> 疊加在 </a:t>
            </a:r>
            <a:r>
              <a:rPr lang="en-US" altLang="zh-TW" dirty="0"/>
              <a:t>payload data</a:t>
            </a:r>
            <a:r>
              <a:rPr lang="zh-TW" altLang="en-US" dirty="0"/>
              <a:t>上面，並且接收端想方法把兩種</a:t>
            </a:r>
            <a:r>
              <a:rPr lang="en-US" altLang="zh-TW" dirty="0"/>
              <a:t>data</a:t>
            </a:r>
            <a:r>
              <a:rPr lang="zh-TW" altLang="en-US" dirty="0"/>
              <a:t>給解出來，這個概念就叫</a:t>
            </a:r>
            <a:r>
              <a:rPr lang="en-US" altLang="zh-TW" dirty="0"/>
              <a:t>free-ride</a:t>
            </a:r>
            <a:endParaRPr lang="zh-TW" altLang="en-US" dirty="0"/>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5</a:t>
            </a:fld>
            <a:endParaRPr lang="zh-TW" altLang="en-US"/>
          </a:p>
        </p:txBody>
      </p:sp>
    </p:spTree>
    <p:extLst>
      <p:ext uri="{BB962C8B-B14F-4D97-AF65-F5344CB8AC3E}">
        <p14:creationId xmlns:p14="http://schemas.microsoft.com/office/powerpoint/2010/main" val="4083485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75262E-CC36-B516-F934-1941096792B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4808929-87EA-ACEE-661A-1DF2FF1384C5}"/>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DBD5B033-46B5-B95A-F4B8-AE09B767FE18}"/>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1B42AAE5-5FE6-E702-671A-0FE972F4B7D1}"/>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66455AE5-F1F5-6143-30FE-DC754BDE8D71}"/>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5CFA57D2-59A3-115A-00E5-767F89336C55}"/>
              </a:ext>
            </a:extLst>
          </p:cNvPr>
          <p:cNvSpPr>
            <a:spLocks noGrp="1"/>
          </p:cNvSpPr>
          <p:nvPr>
            <p:ph type="sldNum" sz="quarter" idx="5"/>
          </p:nvPr>
        </p:nvSpPr>
        <p:spPr/>
        <p:txBody>
          <a:bodyPr/>
          <a:lstStyle/>
          <a:p>
            <a:fld id="{4C41286E-E444-449B-BB11-697766D4B856}" type="slidenum">
              <a:rPr lang="zh-TW" altLang="en-US" smtClean="0"/>
              <a:t>28</a:t>
            </a:fld>
            <a:endParaRPr lang="zh-TW" altLang="en-US"/>
          </a:p>
        </p:txBody>
      </p:sp>
    </p:spTree>
    <p:extLst>
      <p:ext uri="{BB962C8B-B14F-4D97-AF65-F5344CB8AC3E}">
        <p14:creationId xmlns:p14="http://schemas.microsoft.com/office/powerpoint/2010/main" val="1548564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969D22-F181-9A8F-D269-746550BA88B9}"/>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B4AB974-9448-4D13-D080-45790CACFB6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F358DEF0-D614-3D53-4892-2E5CAD23B31E}"/>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3B44D43E-CFB2-3E2D-CED7-CA32389B7BCA}"/>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51B89776-32E1-2077-8DB3-C077125857FA}"/>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64AD7327-1830-AA20-95A4-329BE335683D}"/>
              </a:ext>
            </a:extLst>
          </p:cNvPr>
          <p:cNvSpPr>
            <a:spLocks noGrp="1"/>
          </p:cNvSpPr>
          <p:nvPr>
            <p:ph type="sldNum" sz="quarter" idx="5"/>
          </p:nvPr>
        </p:nvSpPr>
        <p:spPr/>
        <p:txBody>
          <a:bodyPr/>
          <a:lstStyle/>
          <a:p>
            <a:fld id="{4C41286E-E444-449B-BB11-697766D4B856}" type="slidenum">
              <a:rPr lang="zh-TW" altLang="en-US" smtClean="0"/>
              <a:t>31</a:t>
            </a:fld>
            <a:endParaRPr lang="zh-TW" altLang="en-US"/>
          </a:p>
        </p:txBody>
      </p:sp>
    </p:spTree>
    <p:extLst>
      <p:ext uri="{BB962C8B-B14F-4D97-AF65-F5344CB8AC3E}">
        <p14:creationId xmlns:p14="http://schemas.microsoft.com/office/powerpoint/2010/main" val="36659852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EBFF62-14D2-4349-414C-C7819C3A5C78}"/>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0BB0BE5A-7F88-F3BD-3078-0C0430A870A8}"/>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66F3838F-EE74-9A59-B822-58EF64D35935}"/>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D2519756-D34D-78BB-2015-961508254BCF}"/>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052A433D-03F5-4008-0141-1F4CC0ACDDD3}"/>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F7DF7752-ACBC-E740-4DA8-0A00F4C90B23}"/>
              </a:ext>
            </a:extLst>
          </p:cNvPr>
          <p:cNvSpPr>
            <a:spLocks noGrp="1"/>
          </p:cNvSpPr>
          <p:nvPr>
            <p:ph type="sldNum" sz="quarter" idx="5"/>
          </p:nvPr>
        </p:nvSpPr>
        <p:spPr/>
        <p:txBody>
          <a:bodyPr/>
          <a:lstStyle/>
          <a:p>
            <a:fld id="{4C41286E-E444-449B-BB11-697766D4B856}" type="slidenum">
              <a:rPr lang="zh-TW" altLang="en-US" smtClean="0"/>
              <a:t>32</a:t>
            </a:fld>
            <a:endParaRPr lang="zh-TW" altLang="en-US"/>
          </a:p>
        </p:txBody>
      </p:sp>
    </p:spTree>
    <p:extLst>
      <p:ext uri="{BB962C8B-B14F-4D97-AF65-F5344CB8AC3E}">
        <p14:creationId xmlns:p14="http://schemas.microsoft.com/office/powerpoint/2010/main" val="40629105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C3697-9590-438C-202B-881A4690643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60E8CA78-0611-0AD7-E32F-9A5C2E7B0BC8}"/>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A8E85161-7E72-B0D4-324A-30BF6D3DFE5C}"/>
              </a:ext>
            </a:extLst>
          </p:cNvPr>
          <p:cNvSpPr>
            <a:spLocks noGrp="1"/>
          </p:cNvSpPr>
          <p:nvPr>
            <p:ph type="body" idx="1"/>
          </p:nvPr>
        </p:nvSpPr>
        <p:spPr/>
        <p:txBody>
          <a:bodyPr/>
          <a:lstStyle/>
          <a:p>
            <a:r>
              <a:rPr lang="en-US" altLang="zh-TW" dirty="0"/>
              <a:t>In the current architecture, payload and extra bits are almost entirely separated, so the performance gains are limited.</a:t>
            </a:r>
            <a:endParaRPr lang="zh-TW" altLang="en-US" dirty="0"/>
          </a:p>
        </p:txBody>
      </p:sp>
      <p:sp>
        <p:nvSpPr>
          <p:cNvPr id="4" name="頁首版面配置區 3">
            <a:extLst>
              <a:ext uri="{FF2B5EF4-FFF2-40B4-BE49-F238E27FC236}">
                <a16:creationId xmlns:a16="http://schemas.microsoft.com/office/drawing/2014/main" id="{7A60B704-2BD2-771B-82D3-0B1D306221E1}"/>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322721EF-5207-C64E-3CCA-FB88425722AC}"/>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A32F4F08-0094-FD91-14F1-3E8AA501CE85}"/>
              </a:ext>
            </a:extLst>
          </p:cNvPr>
          <p:cNvSpPr>
            <a:spLocks noGrp="1"/>
          </p:cNvSpPr>
          <p:nvPr>
            <p:ph type="sldNum" sz="quarter" idx="5"/>
          </p:nvPr>
        </p:nvSpPr>
        <p:spPr/>
        <p:txBody>
          <a:bodyPr/>
          <a:lstStyle/>
          <a:p>
            <a:fld id="{4C41286E-E444-449B-BB11-697766D4B856}" type="slidenum">
              <a:rPr lang="zh-TW" altLang="en-US" smtClean="0"/>
              <a:t>33</a:t>
            </a:fld>
            <a:endParaRPr lang="zh-TW" altLang="en-US"/>
          </a:p>
        </p:txBody>
      </p:sp>
    </p:spTree>
    <p:extLst>
      <p:ext uri="{BB962C8B-B14F-4D97-AF65-F5344CB8AC3E}">
        <p14:creationId xmlns:p14="http://schemas.microsoft.com/office/powerpoint/2010/main" val="1053375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D7D4D-5C5E-7DC3-6FB6-403D1B086EF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AA5A923F-E478-8226-D655-0DE5BC3D2EA5}"/>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FC75E4D9-E95A-D71B-4A00-19C74172A8DD}"/>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6CD3D692-BFEE-3DD1-EB32-E28CEDD7DC30}"/>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758A0AF5-E19F-F8E9-C926-84F167C6994C}"/>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578A2447-6166-26BC-1D59-CB090491B926}"/>
              </a:ext>
            </a:extLst>
          </p:cNvPr>
          <p:cNvSpPr>
            <a:spLocks noGrp="1"/>
          </p:cNvSpPr>
          <p:nvPr>
            <p:ph type="sldNum" sz="quarter" idx="5"/>
          </p:nvPr>
        </p:nvSpPr>
        <p:spPr/>
        <p:txBody>
          <a:bodyPr/>
          <a:lstStyle/>
          <a:p>
            <a:fld id="{4C41286E-E444-449B-BB11-697766D4B856}" type="slidenum">
              <a:rPr lang="zh-TW" altLang="en-US" smtClean="0"/>
              <a:t>36</a:t>
            </a:fld>
            <a:endParaRPr lang="zh-TW" altLang="en-US"/>
          </a:p>
        </p:txBody>
      </p:sp>
    </p:spTree>
    <p:extLst>
      <p:ext uri="{BB962C8B-B14F-4D97-AF65-F5344CB8AC3E}">
        <p14:creationId xmlns:p14="http://schemas.microsoft.com/office/powerpoint/2010/main" val="41168165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E8394-895D-275A-190E-E417DF0F1F60}"/>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550AB111-378B-813A-9CB0-6EEB1C9DD20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2CC5B7E9-6017-8AAB-12C8-300335687070}"/>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56F9CF0C-6C8D-44BD-38D2-9E2C9509C773}"/>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5C0034DB-F6B6-204C-F36B-E069EEC783B1}"/>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C2BE019D-3E2C-B357-C0F9-029767658194}"/>
              </a:ext>
            </a:extLst>
          </p:cNvPr>
          <p:cNvSpPr>
            <a:spLocks noGrp="1"/>
          </p:cNvSpPr>
          <p:nvPr>
            <p:ph type="sldNum" sz="quarter" idx="5"/>
          </p:nvPr>
        </p:nvSpPr>
        <p:spPr/>
        <p:txBody>
          <a:bodyPr/>
          <a:lstStyle/>
          <a:p>
            <a:fld id="{4C41286E-E444-449B-BB11-697766D4B856}" type="slidenum">
              <a:rPr lang="zh-TW" altLang="en-US" smtClean="0"/>
              <a:t>37</a:t>
            </a:fld>
            <a:endParaRPr lang="zh-TW" altLang="en-US"/>
          </a:p>
        </p:txBody>
      </p:sp>
    </p:spTree>
    <p:extLst>
      <p:ext uri="{BB962C8B-B14F-4D97-AF65-F5344CB8AC3E}">
        <p14:creationId xmlns:p14="http://schemas.microsoft.com/office/powerpoint/2010/main" val="17435825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8FC94-5280-9ECA-F53B-D93D51560E7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50AE48F-255A-0B5D-D3B9-A1FA6ECC3687}"/>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DC3CE31B-B141-43B6-C39F-0E778DBABADD}"/>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9369F401-B317-C895-CCCB-B567147F84FF}"/>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9A58EF20-2935-8C7C-9F24-EEB7A1B72491}"/>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F93FC7C0-841F-8356-3082-AA636FAC799C}"/>
              </a:ext>
            </a:extLst>
          </p:cNvPr>
          <p:cNvSpPr>
            <a:spLocks noGrp="1"/>
          </p:cNvSpPr>
          <p:nvPr>
            <p:ph type="sldNum" sz="quarter" idx="5"/>
          </p:nvPr>
        </p:nvSpPr>
        <p:spPr/>
        <p:txBody>
          <a:bodyPr/>
          <a:lstStyle/>
          <a:p>
            <a:fld id="{4C41286E-E444-449B-BB11-697766D4B856}" type="slidenum">
              <a:rPr lang="zh-TW" altLang="en-US" smtClean="0"/>
              <a:t>38</a:t>
            </a:fld>
            <a:endParaRPr lang="zh-TW" altLang="en-US"/>
          </a:p>
        </p:txBody>
      </p:sp>
    </p:spTree>
    <p:extLst>
      <p:ext uri="{BB962C8B-B14F-4D97-AF65-F5344CB8AC3E}">
        <p14:creationId xmlns:p14="http://schemas.microsoft.com/office/powerpoint/2010/main" val="68064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44AEF-8963-EC69-A71D-515ED9F00F8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D3C33611-4422-C93E-44A8-9376206D4BCB}"/>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B25BA211-E608-2C4C-000E-7F28D568513B}"/>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6CDB3786-CDF9-88D7-B37B-75EC4D49CDA3}"/>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533467D5-FCCD-26B3-BB5F-DD733CF15B39}"/>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3A8A766A-58BE-DDF5-BFA4-E02278843886}"/>
              </a:ext>
            </a:extLst>
          </p:cNvPr>
          <p:cNvSpPr>
            <a:spLocks noGrp="1"/>
          </p:cNvSpPr>
          <p:nvPr>
            <p:ph type="sldNum" sz="quarter" idx="5"/>
          </p:nvPr>
        </p:nvSpPr>
        <p:spPr/>
        <p:txBody>
          <a:bodyPr/>
          <a:lstStyle/>
          <a:p>
            <a:fld id="{4C41286E-E444-449B-BB11-697766D4B856}" type="slidenum">
              <a:rPr lang="zh-TW" altLang="en-US" smtClean="0"/>
              <a:t>39</a:t>
            </a:fld>
            <a:endParaRPr lang="zh-TW" altLang="en-US"/>
          </a:p>
        </p:txBody>
      </p:sp>
    </p:spTree>
    <p:extLst>
      <p:ext uri="{BB962C8B-B14F-4D97-AF65-F5344CB8AC3E}">
        <p14:creationId xmlns:p14="http://schemas.microsoft.com/office/powerpoint/2010/main" val="31626678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39856-B8C3-BE1E-A796-4CE509F23F1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D648B42D-7545-2F95-90F6-3DEB2E64614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CE8BB742-C7E4-15A9-C3B2-A0C0492CC67D}"/>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B7B553E3-A1CF-4B2D-8B34-DE40FDED817B}"/>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7CA99438-E872-02AF-2527-2C5E5ABC22F0}"/>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6AA09541-7ECA-173B-262A-2B71DD9E090D}"/>
              </a:ext>
            </a:extLst>
          </p:cNvPr>
          <p:cNvSpPr>
            <a:spLocks noGrp="1"/>
          </p:cNvSpPr>
          <p:nvPr>
            <p:ph type="sldNum" sz="quarter" idx="5"/>
          </p:nvPr>
        </p:nvSpPr>
        <p:spPr/>
        <p:txBody>
          <a:bodyPr/>
          <a:lstStyle/>
          <a:p>
            <a:fld id="{4C41286E-E444-449B-BB11-697766D4B856}" type="slidenum">
              <a:rPr lang="zh-TW" altLang="en-US" smtClean="0"/>
              <a:t>40</a:t>
            </a:fld>
            <a:endParaRPr lang="zh-TW" altLang="en-US"/>
          </a:p>
        </p:txBody>
      </p:sp>
    </p:spTree>
    <p:extLst>
      <p:ext uri="{BB962C8B-B14F-4D97-AF65-F5344CB8AC3E}">
        <p14:creationId xmlns:p14="http://schemas.microsoft.com/office/powerpoint/2010/main" val="715325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3D12EE-C481-5174-E21F-0A150F8A11BD}"/>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1B5DDE79-5B9C-C318-34C9-E6ECCF8D8E9E}"/>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650A8DF-334F-C24C-3E1D-A01E9B868992}"/>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C6D2A463-792E-686E-017F-350F86CB03B5}"/>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2761E7DB-531F-3576-E184-3D68FA6081BC}"/>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557B0C43-71E8-5920-AECC-64291D1AEDB4}"/>
              </a:ext>
            </a:extLst>
          </p:cNvPr>
          <p:cNvSpPr>
            <a:spLocks noGrp="1"/>
          </p:cNvSpPr>
          <p:nvPr>
            <p:ph type="sldNum" sz="quarter" idx="5"/>
          </p:nvPr>
        </p:nvSpPr>
        <p:spPr/>
        <p:txBody>
          <a:bodyPr/>
          <a:lstStyle/>
          <a:p>
            <a:fld id="{4C41286E-E444-449B-BB11-697766D4B856}" type="slidenum">
              <a:rPr lang="zh-TW" altLang="en-US" smtClean="0"/>
              <a:t>42</a:t>
            </a:fld>
            <a:endParaRPr lang="zh-TW" altLang="en-US"/>
          </a:p>
        </p:txBody>
      </p:sp>
    </p:spTree>
    <p:extLst>
      <p:ext uri="{BB962C8B-B14F-4D97-AF65-F5344CB8AC3E}">
        <p14:creationId xmlns:p14="http://schemas.microsoft.com/office/powerpoint/2010/main" val="3798672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那 </a:t>
            </a:r>
            <a:r>
              <a:rPr lang="en-US" altLang="zh-TW" dirty="0"/>
              <a:t>free-ride</a:t>
            </a:r>
            <a:r>
              <a:rPr lang="zh-TW" altLang="en-US" dirty="0"/>
              <a:t> 的 </a:t>
            </a:r>
            <a:r>
              <a:rPr lang="en-US" altLang="zh-TW" dirty="0"/>
              <a:t>encoding </a:t>
            </a:r>
            <a:r>
              <a:rPr lang="zh-TW" altLang="en-US" dirty="0"/>
              <a:t>的部分，就是把</a:t>
            </a:r>
            <a:r>
              <a:rPr lang="en-US" altLang="zh-TW" dirty="0"/>
              <a:t>extra bits </a:t>
            </a:r>
            <a:r>
              <a:rPr lang="zh-TW" altLang="en-US" dirty="0"/>
              <a:t>做完</a:t>
            </a:r>
            <a:r>
              <a:rPr lang="en-US" altLang="zh-TW" dirty="0"/>
              <a:t>encode </a:t>
            </a:r>
            <a:r>
              <a:rPr lang="zh-TW" altLang="en-US" dirty="0"/>
              <a:t>後 疊加在 </a:t>
            </a:r>
            <a:r>
              <a:rPr lang="en-US" altLang="zh-TW" dirty="0"/>
              <a:t>payload </a:t>
            </a:r>
            <a:r>
              <a:rPr lang="zh-TW" altLang="en-US" dirty="0"/>
              <a:t>上面，這邊</a:t>
            </a:r>
            <a:r>
              <a:rPr lang="en-US" altLang="zh-TW" dirty="0"/>
              <a:t>extra bits encode </a:t>
            </a:r>
            <a:r>
              <a:rPr lang="zh-TW" altLang="en-US" dirty="0"/>
              <a:t>玩的長度會跟</a:t>
            </a:r>
            <a:r>
              <a:rPr lang="en-US" altLang="zh-TW" dirty="0"/>
              <a:t>payload codeword</a:t>
            </a:r>
            <a:r>
              <a:rPr lang="zh-TW" altLang="en-US" dirty="0"/>
              <a:t>長度一樣。</a:t>
            </a:r>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6</a:t>
            </a:fld>
            <a:endParaRPr lang="zh-TW" altLang="en-US"/>
          </a:p>
        </p:txBody>
      </p:sp>
    </p:spTree>
    <p:extLst>
      <p:ext uri="{BB962C8B-B14F-4D97-AF65-F5344CB8AC3E}">
        <p14:creationId xmlns:p14="http://schemas.microsoft.com/office/powerpoint/2010/main" val="8084247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5A0E7-DA9A-7626-BECB-1054994D60F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7B53A718-1D11-FF4F-2AB8-DC2D476EDA8A}"/>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C6EE86EE-D956-F75F-BDB2-D8DE429D759B}"/>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FAFE760E-54B8-A5D9-AA9B-8D887ED18D8F}"/>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B0C7BC5B-E142-CB16-D3EA-FC9BAFF87849}"/>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646784F0-CFC9-4B8A-CCAA-442DDD9CAF16}"/>
              </a:ext>
            </a:extLst>
          </p:cNvPr>
          <p:cNvSpPr>
            <a:spLocks noGrp="1"/>
          </p:cNvSpPr>
          <p:nvPr>
            <p:ph type="sldNum" sz="quarter" idx="5"/>
          </p:nvPr>
        </p:nvSpPr>
        <p:spPr/>
        <p:txBody>
          <a:bodyPr/>
          <a:lstStyle/>
          <a:p>
            <a:fld id="{4C41286E-E444-449B-BB11-697766D4B856}" type="slidenum">
              <a:rPr lang="zh-TW" altLang="en-US" smtClean="0"/>
              <a:t>43</a:t>
            </a:fld>
            <a:endParaRPr lang="zh-TW" altLang="en-US"/>
          </a:p>
        </p:txBody>
      </p:sp>
    </p:spTree>
    <p:extLst>
      <p:ext uri="{BB962C8B-B14F-4D97-AF65-F5344CB8AC3E}">
        <p14:creationId xmlns:p14="http://schemas.microsoft.com/office/powerpoint/2010/main" val="15994740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3296B0-9C94-2CAF-C06F-64668CCF4D9E}"/>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88530272-7170-3DD8-6A9A-74B16F1B619D}"/>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12DC55E-58A3-FE29-9BFE-6D32B74FCB75}"/>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363B3B59-FDD9-DB4A-E2A6-1AC057BADB99}"/>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2F6E2EC6-2678-B8F1-51CA-433808FD531F}"/>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4FB91B75-4404-98BE-DE09-9EF4E7EA946D}"/>
              </a:ext>
            </a:extLst>
          </p:cNvPr>
          <p:cNvSpPr>
            <a:spLocks noGrp="1"/>
          </p:cNvSpPr>
          <p:nvPr>
            <p:ph type="sldNum" sz="quarter" idx="5"/>
          </p:nvPr>
        </p:nvSpPr>
        <p:spPr/>
        <p:txBody>
          <a:bodyPr/>
          <a:lstStyle/>
          <a:p>
            <a:fld id="{4C41286E-E444-449B-BB11-697766D4B856}" type="slidenum">
              <a:rPr lang="zh-TW" altLang="en-US" smtClean="0"/>
              <a:t>44</a:t>
            </a:fld>
            <a:endParaRPr lang="zh-TW" altLang="en-US"/>
          </a:p>
        </p:txBody>
      </p:sp>
    </p:spTree>
    <p:extLst>
      <p:ext uri="{BB962C8B-B14F-4D97-AF65-F5344CB8AC3E}">
        <p14:creationId xmlns:p14="http://schemas.microsoft.com/office/powerpoint/2010/main" val="14951694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189AA5-060B-DC86-BA25-602F9DDC57A6}"/>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E6749DB-61B0-4E55-7037-6E97EA9B6BDC}"/>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ABC7434F-E802-73A2-C9F6-724EF0B37A13}"/>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8B528F30-3675-5959-1754-EFB35FFEE625}"/>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330A6AED-721F-4BAF-663E-9F3581B5F47F}"/>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5A97D774-F65C-EB9D-297B-917ADBF036D7}"/>
              </a:ext>
            </a:extLst>
          </p:cNvPr>
          <p:cNvSpPr>
            <a:spLocks noGrp="1"/>
          </p:cNvSpPr>
          <p:nvPr>
            <p:ph type="sldNum" sz="quarter" idx="5"/>
          </p:nvPr>
        </p:nvSpPr>
        <p:spPr/>
        <p:txBody>
          <a:bodyPr/>
          <a:lstStyle/>
          <a:p>
            <a:fld id="{4C41286E-E444-449B-BB11-697766D4B856}" type="slidenum">
              <a:rPr lang="zh-TW" altLang="en-US" smtClean="0"/>
              <a:t>45</a:t>
            </a:fld>
            <a:endParaRPr lang="zh-TW" altLang="en-US"/>
          </a:p>
        </p:txBody>
      </p:sp>
    </p:spTree>
    <p:extLst>
      <p:ext uri="{BB962C8B-B14F-4D97-AF65-F5344CB8AC3E}">
        <p14:creationId xmlns:p14="http://schemas.microsoft.com/office/powerpoint/2010/main" val="2757707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接下來是他提出來的 </a:t>
            </a:r>
            <a:r>
              <a:rPr lang="en-US" altLang="zh-TW" dirty="0"/>
              <a:t>hard decoding </a:t>
            </a:r>
            <a:r>
              <a:rPr lang="zh-TW" altLang="en-US" dirty="0"/>
              <a:t>的方式，他提出的方法是先把收到的訊號值做</a:t>
            </a:r>
            <a:r>
              <a:rPr lang="en-US" altLang="zh-TW" dirty="0"/>
              <a:t>hard-decision</a:t>
            </a:r>
            <a:r>
              <a:rPr lang="zh-TW" altLang="en-US" dirty="0"/>
              <a:t>得到</a:t>
            </a:r>
            <a:r>
              <a:rPr lang="en-US" altLang="zh-TW" dirty="0"/>
              <a:t>y</a:t>
            </a:r>
            <a:r>
              <a:rPr lang="zh-TW" altLang="en-US" dirty="0"/>
              <a:t>，變成 </a:t>
            </a:r>
            <a:r>
              <a:rPr lang="en-US" altLang="zh-TW" dirty="0"/>
              <a:t>1 0 1 0</a:t>
            </a:r>
            <a:r>
              <a:rPr lang="zh-TW" altLang="en-US" dirty="0"/>
              <a:t>，再去常去所有的</a:t>
            </a:r>
            <a:r>
              <a:rPr lang="en-US" altLang="zh-TW" dirty="0"/>
              <a:t>extra codeword</a:t>
            </a:r>
            <a:r>
              <a:rPr lang="zh-TW" altLang="en-US" dirty="0"/>
              <a:t>疊加在 </a:t>
            </a:r>
            <a:r>
              <a:rPr lang="en-US" altLang="zh-TW" dirty="0"/>
              <a:t>y</a:t>
            </a:r>
            <a:r>
              <a:rPr lang="zh-TW" altLang="en-US" dirty="0"/>
              <a:t>，去看疊加完後呈上</a:t>
            </a:r>
            <a:r>
              <a:rPr lang="en-US" altLang="zh-TW" dirty="0"/>
              <a:t>payload </a:t>
            </a:r>
            <a:r>
              <a:rPr lang="zh-TW" altLang="en-US" dirty="0"/>
              <a:t>的 </a:t>
            </a:r>
            <a:r>
              <a:rPr lang="en-US" altLang="zh-TW" dirty="0" err="1"/>
              <a:t>pcm</a:t>
            </a:r>
            <a:r>
              <a:rPr lang="en-US" altLang="zh-TW" dirty="0"/>
              <a:t> </a:t>
            </a:r>
            <a:r>
              <a:rPr lang="zh-TW" altLang="en-US" dirty="0"/>
              <a:t>所得出的</a:t>
            </a:r>
            <a:r>
              <a:rPr lang="en-US" altLang="zh-TW" dirty="0"/>
              <a:t>syndrome </a:t>
            </a:r>
            <a:r>
              <a:rPr lang="zh-TW" altLang="en-US" dirty="0"/>
              <a:t>的</a:t>
            </a:r>
            <a:r>
              <a:rPr lang="en-US" altLang="zh-TW" dirty="0"/>
              <a:t>hamming weight</a:t>
            </a:r>
            <a:r>
              <a:rPr lang="zh-TW" altLang="en-US" dirty="0"/>
              <a:t>大小，找出</a:t>
            </a:r>
            <a:r>
              <a:rPr lang="en-US" altLang="zh-TW" dirty="0"/>
              <a:t>hamming weight </a:t>
            </a:r>
            <a:r>
              <a:rPr lang="zh-TW" altLang="en-US" dirty="0"/>
              <a:t>最小的，就代表著疊加的</a:t>
            </a:r>
            <a:r>
              <a:rPr lang="en-US" altLang="zh-TW" dirty="0"/>
              <a:t>extra</a:t>
            </a:r>
            <a:r>
              <a:rPr lang="zh-TW" altLang="en-US" dirty="0"/>
              <a:t> </a:t>
            </a:r>
            <a:r>
              <a:rPr lang="en-US" altLang="zh-TW" dirty="0"/>
              <a:t>codeword</a:t>
            </a:r>
            <a:r>
              <a:rPr lang="zh-TW" altLang="en-US" dirty="0"/>
              <a:t>可能是對的，再把</a:t>
            </a:r>
            <a:r>
              <a:rPr lang="en-US" altLang="zh-TW" dirty="0"/>
              <a:t>extra  codeword</a:t>
            </a:r>
            <a:r>
              <a:rPr lang="zh-TW" altLang="en-US" dirty="0"/>
              <a:t> 的</a:t>
            </a:r>
            <a:r>
              <a:rPr lang="en-US" altLang="zh-TW" dirty="0" err="1"/>
              <a:t>eddect</a:t>
            </a:r>
            <a:r>
              <a:rPr lang="zh-TW" altLang="en-US" dirty="0"/>
              <a:t>去掉，最後去屌</a:t>
            </a:r>
            <a:r>
              <a:rPr lang="en-US" altLang="zh-TW" dirty="0"/>
              <a:t>payload data</a:t>
            </a:r>
            <a:r>
              <a:rPr lang="zh-TW" altLang="en-US" dirty="0"/>
              <a:t>。</a:t>
            </a:r>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7</a:t>
            </a:fld>
            <a:endParaRPr lang="zh-TW" altLang="en-US"/>
          </a:p>
        </p:txBody>
      </p:sp>
    </p:spTree>
    <p:extLst>
      <p:ext uri="{BB962C8B-B14F-4D97-AF65-F5344CB8AC3E}">
        <p14:creationId xmlns:p14="http://schemas.microsoft.com/office/powerpoint/2010/main" val="936319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1 - </a:t>
            </a:r>
            <a:r>
              <a:rPr lang="zh-TW" altLang="en-US" dirty="0"/>
              <a:t>計算</a:t>
            </a:r>
            <a:r>
              <a:rPr lang="en-US" altLang="zh-TW" dirty="0"/>
              <a:t>LLR</a:t>
            </a:r>
          </a:p>
          <a:p>
            <a:r>
              <a:rPr lang="en-US" altLang="zh-TW" dirty="0"/>
              <a:t>2 - </a:t>
            </a:r>
            <a:r>
              <a:rPr lang="zh-TW" altLang="en-US" dirty="0"/>
              <a:t>根據目前</a:t>
            </a:r>
            <a:r>
              <a:rPr lang="en-US" altLang="zh-TW" dirty="0"/>
              <a:t>extra codeword</a:t>
            </a:r>
            <a:r>
              <a:rPr lang="zh-TW" altLang="en-US" dirty="0"/>
              <a:t>是</a:t>
            </a:r>
            <a:r>
              <a:rPr lang="en-US" altLang="zh-TW" dirty="0"/>
              <a:t>0</a:t>
            </a:r>
            <a:r>
              <a:rPr lang="zh-TW" altLang="en-US" dirty="0"/>
              <a:t>或</a:t>
            </a:r>
            <a:r>
              <a:rPr lang="en-US" altLang="zh-TW" dirty="0"/>
              <a:t>1</a:t>
            </a:r>
            <a:r>
              <a:rPr lang="zh-TW" altLang="en-US" dirty="0"/>
              <a:t>把</a:t>
            </a:r>
            <a:r>
              <a:rPr lang="en-US" altLang="zh-TW" dirty="0" err="1"/>
              <a:t>llr</a:t>
            </a:r>
            <a:r>
              <a:rPr lang="en-US" altLang="zh-TW" dirty="0"/>
              <a:t> </a:t>
            </a:r>
            <a:r>
              <a:rPr lang="zh-TW" altLang="en-US" dirty="0"/>
              <a:t>做證負號的反轉。</a:t>
            </a:r>
            <a:endParaRPr lang="en-US" altLang="zh-TW" dirty="0"/>
          </a:p>
          <a:p>
            <a:r>
              <a:rPr lang="en-US" altLang="zh-TW" dirty="0"/>
              <a:t>3 - </a:t>
            </a:r>
            <a:r>
              <a:rPr lang="zh-TW" altLang="en-US" dirty="0"/>
              <a:t>去計算每一個</a:t>
            </a:r>
            <a:r>
              <a:rPr lang="en-US" altLang="zh-TW" dirty="0"/>
              <a:t>syndrome</a:t>
            </a:r>
            <a:r>
              <a:rPr lang="zh-TW" altLang="en-US" dirty="0"/>
              <a:t>上面的</a:t>
            </a:r>
            <a:r>
              <a:rPr lang="en-US" altLang="zh-TW" dirty="0" err="1"/>
              <a:t>llr</a:t>
            </a:r>
            <a:r>
              <a:rPr lang="zh-TW" altLang="en-US" dirty="0"/>
              <a:t>值總和、計算每一個</a:t>
            </a:r>
            <a:r>
              <a:rPr lang="en-US" altLang="zh-TW" dirty="0"/>
              <a:t>check node </a:t>
            </a:r>
            <a:r>
              <a:rPr lang="zh-TW" altLang="en-US" dirty="0"/>
              <a:t>的分數</a:t>
            </a:r>
            <a:endParaRPr lang="en-US" altLang="zh-TW" dirty="0"/>
          </a:p>
          <a:p>
            <a:r>
              <a:rPr lang="en-US" altLang="zh-TW" dirty="0"/>
              <a:t>4 – </a:t>
            </a:r>
            <a:r>
              <a:rPr lang="zh-TW" altLang="en-US" dirty="0"/>
              <a:t>把</a:t>
            </a:r>
            <a:r>
              <a:rPr lang="en-US" altLang="zh-TW" dirty="0"/>
              <a:t>syndrome</a:t>
            </a:r>
            <a:r>
              <a:rPr lang="zh-TW" altLang="en-US" dirty="0"/>
              <a:t>上面的 </a:t>
            </a:r>
            <a:r>
              <a:rPr lang="en-US" altLang="zh-TW" dirty="0" err="1"/>
              <a:t>llr</a:t>
            </a:r>
            <a:r>
              <a:rPr lang="en-US" altLang="zh-TW" dirty="0"/>
              <a:t> </a:t>
            </a:r>
            <a:r>
              <a:rPr lang="zh-TW" altLang="en-US" dirty="0"/>
              <a:t>值座相加、把每個</a:t>
            </a:r>
            <a:r>
              <a:rPr lang="en-US" altLang="zh-TW" dirty="0"/>
              <a:t>check node</a:t>
            </a:r>
            <a:r>
              <a:rPr lang="zh-TW" altLang="en-US" dirty="0"/>
              <a:t>的分數加總起來。</a:t>
            </a:r>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8</a:t>
            </a:fld>
            <a:endParaRPr lang="zh-TW" altLang="en-US"/>
          </a:p>
        </p:txBody>
      </p:sp>
    </p:spTree>
    <p:extLst>
      <p:ext uri="{BB962C8B-B14F-4D97-AF65-F5344CB8AC3E}">
        <p14:creationId xmlns:p14="http://schemas.microsoft.com/office/powerpoint/2010/main" val="174312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 先去計算每一個</a:t>
            </a:r>
            <a:r>
              <a:rPr lang="en-US" altLang="zh-TW" dirty="0"/>
              <a:t>bits</a:t>
            </a:r>
            <a:r>
              <a:rPr lang="zh-TW" altLang="en-US" dirty="0"/>
              <a:t>的</a:t>
            </a:r>
            <a:r>
              <a:rPr lang="en-US" altLang="zh-TW" dirty="0"/>
              <a:t>LLR</a:t>
            </a:r>
            <a:r>
              <a:rPr lang="zh-TW" altLang="en-US" dirty="0"/>
              <a:t>值，接下來一樣是去嘗試所有的</a:t>
            </a:r>
            <a:r>
              <a:rPr lang="en-US" altLang="zh-TW" dirty="0"/>
              <a:t>extra codeword</a:t>
            </a:r>
            <a:r>
              <a:rPr lang="zh-TW" altLang="en-US" dirty="0"/>
              <a:t>，利用剛才的式子</a:t>
            </a:r>
            <a:r>
              <a:rPr lang="en-US" altLang="zh-TW" dirty="0"/>
              <a:t>(2)-(4)</a:t>
            </a:r>
            <a:r>
              <a:rPr lang="zh-TW" altLang="en-US" dirty="0"/>
              <a:t>去計算每一種</a:t>
            </a:r>
            <a:r>
              <a:rPr lang="en-US" altLang="zh-TW" dirty="0"/>
              <a:t>codeword</a:t>
            </a:r>
            <a:r>
              <a:rPr lang="zh-TW" altLang="en-US" dirty="0"/>
              <a:t>所對應的分數總合，最後選最大，就代表著猜的</a:t>
            </a:r>
            <a:r>
              <a:rPr lang="en-US" altLang="zh-TW" dirty="0"/>
              <a:t>extra codeword </a:t>
            </a:r>
            <a:r>
              <a:rPr lang="zh-TW" altLang="en-US" dirty="0"/>
              <a:t>可能是對的。</a:t>
            </a:r>
            <a:endParaRPr lang="en-US" altLang="zh-TW" dirty="0"/>
          </a:p>
          <a:p>
            <a:endParaRPr lang="en-US" altLang="zh-TW" dirty="0"/>
          </a:p>
          <a:p>
            <a:r>
              <a:rPr lang="zh-TW" altLang="en-US" dirty="0"/>
              <a:t>接下來一樣去除</a:t>
            </a:r>
            <a:r>
              <a:rPr lang="en-US" altLang="zh-TW" dirty="0"/>
              <a:t>extra </a:t>
            </a:r>
            <a:r>
              <a:rPr lang="zh-TW" altLang="en-US" dirty="0"/>
              <a:t>的 </a:t>
            </a:r>
            <a:r>
              <a:rPr lang="en-US" altLang="zh-TW" dirty="0"/>
              <a:t>effect</a:t>
            </a:r>
            <a:r>
              <a:rPr lang="zh-TW" altLang="en-US" dirty="0"/>
              <a:t>後 對</a:t>
            </a:r>
            <a:r>
              <a:rPr lang="en-US" altLang="zh-TW" dirty="0"/>
              <a:t>payload </a:t>
            </a:r>
            <a:r>
              <a:rPr lang="zh-TW" altLang="en-US" dirty="0"/>
              <a:t>做</a:t>
            </a:r>
            <a:r>
              <a:rPr lang="en-US" altLang="zh-TW" dirty="0"/>
              <a:t>decode</a:t>
            </a:r>
            <a:r>
              <a:rPr lang="zh-TW" altLang="en-US" dirty="0"/>
              <a:t>。</a:t>
            </a:r>
            <a:endParaRPr lang="en-US" altLang="zh-TW" dirty="0"/>
          </a:p>
          <a:p>
            <a:endParaRPr lang="en-US" altLang="zh-TW" dirty="0"/>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9</a:t>
            </a:fld>
            <a:endParaRPr lang="zh-TW" altLang="en-US"/>
          </a:p>
        </p:txBody>
      </p:sp>
    </p:spTree>
    <p:extLst>
      <p:ext uri="{BB962C8B-B14F-4D97-AF65-F5344CB8AC3E}">
        <p14:creationId xmlns:p14="http://schemas.microsoft.com/office/powerpoint/2010/main" val="145146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根據上續的 </a:t>
            </a:r>
            <a:r>
              <a:rPr lang="en-US" altLang="zh-TW" dirty="0"/>
              <a:t>free-ride decoding method </a:t>
            </a:r>
            <a:br>
              <a:rPr lang="en-US" altLang="zh-TW" dirty="0"/>
            </a:br>
            <a:r>
              <a:rPr lang="zh-TW" altLang="en-US" dirty="0"/>
              <a:t>優點是式 </a:t>
            </a:r>
            <a:r>
              <a:rPr lang="en-US" altLang="zh-TW" dirty="0"/>
              <a:t>extra performance </a:t>
            </a:r>
            <a:r>
              <a:rPr lang="zh-TW" altLang="en-US" dirty="0"/>
              <a:t>其實很好 且 </a:t>
            </a:r>
            <a:r>
              <a:rPr lang="en-US" altLang="zh-TW" dirty="0"/>
              <a:t>payload </a:t>
            </a:r>
            <a:r>
              <a:rPr lang="zh-TW" altLang="en-US" dirty="0"/>
              <a:t>的</a:t>
            </a:r>
            <a:r>
              <a:rPr lang="en-US" altLang="zh-TW" dirty="0"/>
              <a:t>performance </a:t>
            </a:r>
            <a:r>
              <a:rPr lang="zh-TW" altLang="en-US" dirty="0"/>
              <a:t>未受到倒很大的</a:t>
            </a:r>
            <a:r>
              <a:rPr lang="en-US" altLang="zh-TW" dirty="0"/>
              <a:t>effect</a:t>
            </a:r>
            <a:r>
              <a:rPr lang="zh-TW" altLang="en-US" dirty="0"/>
              <a:t>。</a:t>
            </a:r>
            <a:endParaRPr lang="en-US" altLang="zh-TW" dirty="0"/>
          </a:p>
          <a:p>
            <a:r>
              <a:rPr lang="zh-TW" altLang="en-US" dirty="0"/>
              <a:t>缺點是 在</a:t>
            </a:r>
            <a:r>
              <a:rPr lang="en-US" altLang="zh-TW" dirty="0"/>
              <a:t>decoding </a:t>
            </a:r>
            <a:r>
              <a:rPr lang="zh-TW" altLang="en-US" dirty="0"/>
              <a:t>的時候，要嘗試所有可能的</a:t>
            </a:r>
            <a:r>
              <a:rPr lang="en-US" altLang="zh-TW" dirty="0"/>
              <a:t>codeword</a:t>
            </a:r>
            <a:r>
              <a:rPr lang="zh-TW" altLang="en-US" dirty="0"/>
              <a:t> ，所以會造成說此方法不能搭載太多的而外</a:t>
            </a:r>
            <a:r>
              <a:rPr lang="en-US" altLang="zh-TW" dirty="0"/>
              <a:t>bits</a:t>
            </a:r>
            <a:r>
              <a:rPr lang="zh-TW" altLang="en-US" dirty="0"/>
              <a:t>、</a:t>
            </a:r>
            <a:r>
              <a:rPr lang="en-US" altLang="zh-TW" dirty="0"/>
              <a:t>decoding </a:t>
            </a:r>
            <a:r>
              <a:rPr lang="zh-TW" altLang="en-US" dirty="0"/>
              <a:t>的方式是階段式的去做解碼，要先猜出</a:t>
            </a:r>
            <a:r>
              <a:rPr lang="en-US" altLang="zh-TW" dirty="0"/>
              <a:t>extra </a:t>
            </a:r>
            <a:r>
              <a:rPr lang="zh-TW" altLang="en-US" dirty="0"/>
              <a:t>才可進行</a:t>
            </a:r>
            <a:r>
              <a:rPr lang="en-US" altLang="zh-TW" dirty="0"/>
              <a:t>payload </a:t>
            </a:r>
            <a:r>
              <a:rPr lang="zh-TW" altLang="en-US" dirty="0"/>
              <a:t>解碼。</a:t>
            </a:r>
            <a:endParaRPr lang="en-US" altLang="zh-TW" dirty="0"/>
          </a:p>
          <a:p>
            <a:endParaRPr lang="zh-TW" altLang="en-US" dirty="0"/>
          </a:p>
        </p:txBody>
      </p:sp>
      <p:sp>
        <p:nvSpPr>
          <p:cNvPr id="4" name="頁首版面配置區 3"/>
          <p:cNvSpPr>
            <a:spLocks noGrp="1"/>
          </p:cNvSpPr>
          <p:nvPr>
            <p:ph type="hdr" sz="quarter"/>
          </p:nvPr>
        </p:nvSpPr>
        <p:spPr/>
        <p:txBody>
          <a:bodyPr/>
          <a:lstStyle/>
          <a:p>
            <a:endParaRPr lang="zh-TW" altLang="en-US"/>
          </a:p>
        </p:txBody>
      </p:sp>
      <p:sp>
        <p:nvSpPr>
          <p:cNvPr id="5" name="日期版面配置區 4"/>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p:cNvSpPr>
            <a:spLocks noGrp="1"/>
          </p:cNvSpPr>
          <p:nvPr>
            <p:ph type="sldNum" sz="quarter" idx="5"/>
          </p:nvPr>
        </p:nvSpPr>
        <p:spPr/>
        <p:txBody>
          <a:bodyPr/>
          <a:lstStyle/>
          <a:p>
            <a:fld id="{4C41286E-E444-449B-BB11-697766D4B856}" type="slidenum">
              <a:rPr lang="zh-TW" altLang="en-US" smtClean="0"/>
              <a:t>12</a:t>
            </a:fld>
            <a:endParaRPr lang="zh-TW" altLang="en-US"/>
          </a:p>
        </p:txBody>
      </p:sp>
    </p:spTree>
    <p:extLst>
      <p:ext uri="{BB962C8B-B14F-4D97-AF65-F5344CB8AC3E}">
        <p14:creationId xmlns:p14="http://schemas.microsoft.com/office/powerpoint/2010/main" val="1219777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9D64FC-9A88-908F-2844-F66596F1DD8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F93A3097-6009-31D4-8B42-3E49BC2D2C4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F3B7017-255A-B818-00BE-6A5070D7D4B2}"/>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33BDFB82-F169-6A28-F76A-81587C389A24}"/>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E6DA774A-0DAD-70D3-F288-D5B85F25B3AB}"/>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15FBA492-E603-EBCB-B58A-FADED3653D25}"/>
              </a:ext>
            </a:extLst>
          </p:cNvPr>
          <p:cNvSpPr>
            <a:spLocks noGrp="1"/>
          </p:cNvSpPr>
          <p:nvPr>
            <p:ph type="sldNum" sz="quarter" idx="5"/>
          </p:nvPr>
        </p:nvSpPr>
        <p:spPr/>
        <p:txBody>
          <a:bodyPr/>
          <a:lstStyle/>
          <a:p>
            <a:fld id="{4C41286E-E444-449B-BB11-697766D4B856}" type="slidenum">
              <a:rPr lang="zh-TW" altLang="en-US" smtClean="0"/>
              <a:t>14</a:t>
            </a:fld>
            <a:endParaRPr lang="zh-TW" altLang="en-US"/>
          </a:p>
        </p:txBody>
      </p:sp>
    </p:spTree>
    <p:extLst>
      <p:ext uri="{BB962C8B-B14F-4D97-AF65-F5344CB8AC3E}">
        <p14:creationId xmlns:p14="http://schemas.microsoft.com/office/powerpoint/2010/main" val="2173841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F4BFD-BB04-271D-29CA-BBAA6A97ABD9}"/>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9AEB89D-D870-7F21-72D2-A068E4E79946}"/>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089709B8-F49E-5D33-2BF8-173C20562505}"/>
              </a:ext>
            </a:extLst>
          </p:cNvPr>
          <p:cNvSpPr>
            <a:spLocks noGrp="1"/>
          </p:cNvSpPr>
          <p:nvPr>
            <p:ph type="body" idx="1"/>
          </p:nvPr>
        </p:nvSpPr>
        <p:spPr/>
        <p:txBody>
          <a:bodyPr/>
          <a:lstStyle/>
          <a:p>
            <a:endParaRPr lang="zh-TW" altLang="en-US" dirty="0"/>
          </a:p>
        </p:txBody>
      </p:sp>
      <p:sp>
        <p:nvSpPr>
          <p:cNvPr id="4" name="頁首版面配置區 3">
            <a:extLst>
              <a:ext uri="{FF2B5EF4-FFF2-40B4-BE49-F238E27FC236}">
                <a16:creationId xmlns:a16="http://schemas.microsoft.com/office/drawing/2014/main" id="{D4FF2289-E680-B9F0-2E14-5C27BE7CECD4}"/>
              </a:ext>
            </a:extLst>
          </p:cNvPr>
          <p:cNvSpPr>
            <a:spLocks noGrp="1"/>
          </p:cNvSpPr>
          <p:nvPr>
            <p:ph type="hdr" sz="quarter"/>
          </p:nvPr>
        </p:nvSpPr>
        <p:spPr/>
        <p:txBody>
          <a:bodyPr/>
          <a:lstStyle/>
          <a:p>
            <a:endParaRPr lang="zh-TW" altLang="en-US"/>
          </a:p>
        </p:txBody>
      </p:sp>
      <p:sp>
        <p:nvSpPr>
          <p:cNvPr id="5" name="日期版面配置區 4">
            <a:extLst>
              <a:ext uri="{FF2B5EF4-FFF2-40B4-BE49-F238E27FC236}">
                <a16:creationId xmlns:a16="http://schemas.microsoft.com/office/drawing/2014/main" id="{8E2E620B-DC3C-E7C9-DDF1-04170F5FF9DF}"/>
              </a:ext>
            </a:extLst>
          </p:cNvPr>
          <p:cNvSpPr>
            <a:spLocks noGrp="1"/>
          </p:cNvSpPr>
          <p:nvPr>
            <p:ph type="dt" idx="1"/>
          </p:nvPr>
        </p:nvSpPr>
        <p:spPr/>
        <p:txBody>
          <a:bodyPr/>
          <a:lstStyle/>
          <a:p>
            <a:fld id="{55C22DE4-5BF7-44DB-B94E-E7D15C4DAE96}" type="datetime1">
              <a:rPr lang="zh-TW" altLang="en-US" smtClean="0"/>
              <a:t>2025/10/27</a:t>
            </a:fld>
            <a:endParaRPr lang="zh-TW" altLang="en-US"/>
          </a:p>
        </p:txBody>
      </p:sp>
      <p:sp>
        <p:nvSpPr>
          <p:cNvPr id="6" name="投影片編號版面配置區 5">
            <a:extLst>
              <a:ext uri="{FF2B5EF4-FFF2-40B4-BE49-F238E27FC236}">
                <a16:creationId xmlns:a16="http://schemas.microsoft.com/office/drawing/2014/main" id="{729D0611-5E6F-8B2E-D03C-7A92A2B9413C}"/>
              </a:ext>
            </a:extLst>
          </p:cNvPr>
          <p:cNvSpPr>
            <a:spLocks noGrp="1"/>
          </p:cNvSpPr>
          <p:nvPr>
            <p:ph type="sldNum" sz="quarter" idx="5"/>
          </p:nvPr>
        </p:nvSpPr>
        <p:spPr/>
        <p:txBody>
          <a:bodyPr/>
          <a:lstStyle/>
          <a:p>
            <a:fld id="{4C41286E-E444-449B-BB11-697766D4B856}" type="slidenum">
              <a:rPr lang="zh-TW" altLang="en-US" smtClean="0"/>
              <a:t>15</a:t>
            </a:fld>
            <a:endParaRPr lang="zh-TW" altLang="en-US"/>
          </a:p>
        </p:txBody>
      </p:sp>
    </p:spTree>
    <p:extLst>
      <p:ext uri="{BB962C8B-B14F-4D97-AF65-F5344CB8AC3E}">
        <p14:creationId xmlns:p14="http://schemas.microsoft.com/office/powerpoint/2010/main" val="1688583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訂版面配置">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8CABDDAB-56BB-A86C-2AA6-D8F4410DDD12}"/>
              </a:ext>
            </a:extLst>
          </p:cNvPr>
          <p:cNvSpPr>
            <a:spLocks noGrp="1"/>
          </p:cNvSpPr>
          <p:nvPr>
            <p:ph type="sldNum" sz="quarter" idx="10"/>
          </p:nvPr>
        </p:nvSpPr>
        <p:spPr>
          <a:xfrm>
            <a:off x="9448800" y="6634620"/>
            <a:ext cx="2743200" cy="223380"/>
          </a:xfrm>
        </p:spPr>
        <p:txBody>
          <a:bodyPr/>
          <a:lstStyle>
            <a:lvl1pPr>
              <a:defRPr b="1"/>
            </a:lvl1pPr>
          </a:lstStyle>
          <a:p>
            <a:fld id="{280088F6-7C6C-4B38-8F53-C0D87CD1D86B}" type="slidenum">
              <a:rPr lang="zh-TW" altLang="en-US" smtClean="0"/>
              <a:pPr/>
              <a:t>‹#›</a:t>
            </a:fld>
            <a:endParaRPr lang="zh-TW" altLang="en-US" dirty="0"/>
          </a:p>
        </p:txBody>
      </p:sp>
      <p:sp>
        <p:nvSpPr>
          <p:cNvPr id="4" name="矩形 3">
            <a:extLst>
              <a:ext uri="{FF2B5EF4-FFF2-40B4-BE49-F238E27FC236}">
                <a16:creationId xmlns:a16="http://schemas.microsoft.com/office/drawing/2014/main" id="{FB4EA49C-EF20-C176-3CFB-6506316D1BC5}"/>
              </a:ext>
            </a:extLst>
          </p:cNvPr>
          <p:cNvSpPr/>
          <p:nvPr userDrawn="1"/>
        </p:nvSpPr>
        <p:spPr>
          <a:xfrm>
            <a:off x="0" y="0"/>
            <a:ext cx="1944304" cy="4158114"/>
          </a:xfrm>
          <a:prstGeom prst="rect">
            <a:avLst/>
          </a:prstGeom>
          <a:solidFill>
            <a:srgbClr val="6A9C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sz="1800"/>
          </a:p>
        </p:txBody>
      </p:sp>
    </p:spTree>
    <p:extLst>
      <p:ext uri="{BB962C8B-B14F-4D97-AF65-F5344CB8AC3E}">
        <p14:creationId xmlns:p14="http://schemas.microsoft.com/office/powerpoint/2010/main" val="3053886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D1C5A37C-8893-B01A-EA44-265ED767FBFE}"/>
              </a:ext>
            </a:extLst>
          </p:cNvPr>
          <p:cNvSpPr>
            <a:spLocks noGrp="1"/>
          </p:cNvSpPr>
          <p:nvPr>
            <p:ph type="sldNum" sz="quarter" idx="10"/>
          </p:nvPr>
        </p:nvSpPr>
        <p:spPr/>
        <p:txBody>
          <a:bodyPr/>
          <a:lstStyle/>
          <a:p>
            <a:fld id="{280088F6-7C6C-4B38-8F53-C0D87CD1D86B}" type="slidenum">
              <a:rPr lang="zh-TW" altLang="en-US" smtClean="0"/>
              <a:pPr/>
              <a:t>‹#›</a:t>
            </a:fld>
            <a:endParaRPr lang="zh-TW" altLang="en-US" dirty="0"/>
          </a:p>
        </p:txBody>
      </p:sp>
      <p:sp>
        <p:nvSpPr>
          <p:cNvPr id="4" name="矩形 3">
            <a:extLst>
              <a:ext uri="{FF2B5EF4-FFF2-40B4-BE49-F238E27FC236}">
                <a16:creationId xmlns:a16="http://schemas.microsoft.com/office/drawing/2014/main" id="{2A131FA7-B23D-C700-52DD-C399C9EB8F9A}"/>
              </a:ext>
            </a:extLst>
          </p:cNvPr>
          <p:cNvSpPr/>
          <p:nvPr userDrawn="1"/>
        </p:nvSpPr>
        <p:spPr>
          <a:xfrm>
            <a:off x="0" y="0"/>
            <a:ext cx="12192000" cy="552091"/>
          </a:xfrm>
          <a:prstGeom prst="rect">
            <a:avLst/>
          </a:prstGeom>
          <a:solidFill>
            <a:srgbClr val="328E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sz="1800" dirty="0"/>
          </a:p>
        </p:txBody>
      </p:sp>
    </p:spTree>
    <p:extLst>
      <p:ext uri="{BB962C8B-B14F-4D97-AF65-F5344CB8AC3E}">
        <p14:creationId xmlns:p14="http://schemas.microsoft.com/office/powerpoint/2010/main" val="760493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6CB2ED65-74EC-F2C3-F04B-CFE0A62FE2A0}"/>
              </a:ext>
            </a:extLst>
          </p:cNvPr>
          <p:cNvSpPr>
            <a:spLocks noGrp="1"/>
          </p:cNvSpPr>
          <p:nvPr>
            <p:ph type="sldNum" sz="quarter" idx="10"/>
          </p:nvPr>
        </p:nvSpPr>
        <p:spPr/>
        <p:txBody>
          <a:bodyPr/>
          <a:lstStyle/>
          <a:p>
            <a:fld id="{280088F6-7C6C-4B38-8F53-C0D87CD1D86B}" type="slidenum">
              <a:rPr lang="zh-TW" altLang="en-US" smtClean="0"/>
              <a:pPr/>
              <a:t>‹#›</a:t>
            </a:fld>
            <a:endParaRPr lang="zh-TW" altLang="en-US" dirty="0"/>
          </a:p>
        </p:txBody>
      </p:sp>
    </p:spTree>
    <p:extLst>
      <p:ext uri="{BB962C8B-B14F-4D97-AF65-F5344CB8AC3E}">
        <p14:creationId xmlns:p14="http://schemas.microsoft.com/office/powerpoint/2010/main" val="39318507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3" name="群組 12">
            <a:extLst>
              <a:ext uri="{FF2B5EF4-FFF2-40B4-BE49-F238E27FC236}">
                <a16:creationId xmlns:a16="http://schemas.microsoft.com/office/drawing/2014/main" id="{87070E3C-E6BA-2A50-A7EE-D4F0F3C52CF2}"/>
              </a:ext>
            </a:extLst>
          </p:cNvPr>
          <p:cNvGrpSpPr/>
          <p:nvPr userDrawn="1"/>
        </p:nvGrpSpPr>
        <p:grpSpPr>
          <a:xfrm>
            <a:off x="-12000" y="6607834"/>
            <a:ext cx="12204000" cy="250166"/>
            <a:chOff x="-1" y="6314175"/>
            <a:chExt cx="12204000" cy="543826"/>
          </a:xfrm>
        </p:grpSpPr>
        <p:sp>
          <p:nvSpPr>
            <p:cNvPr id="10" name="矩形 9">
              <a:extLst>
                <a:ext uri="{FF2B5EF4-FFF2-40B4-BE49-F238E27FC236}">
                  <a16:creationId xmlns:a16="http://schemas.microsoft.com/office/drawing/2014/main" id="{798E0117-02FB-0297-3DCE-CD1FA3678D9C}"/>
                </a:ext>
              </a:extLst>
            </p:cNvPr>
            <p:cNvSpPr/>
            <p:nvPr userDrawn="1"/>
          </p:nvSpPr>
          <p:spPr>
            <a:xfrm>
              <a:off x="-1" y="6314175"/>
              <a:ext cx="4068000" cy="543826"/>
            </a:xfrm>
            <a:prstGeom prst="rect">
              <a:avLst/>
            </a:prstGeom>
            <a:solidFill>
              <a:srgbClr val="328E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800" b="1" dirty="0">
                  <a:solidFill>
                    <a:schemeClr val="bg1"/>
                  </a:solidFill>
                  <a:latin typeface="Montserrat" panose="00000500000000000000" pitchFamily="2" charset="0"/>
                </a:rPr>
                <a:t>GiGi, Chou</a:t>
              </a:r>
            </a:p>
          </p:txBody>
        </p:sp>
        <p:sp>
          <p:nvSpPr>
            <p:cNvPr id="11" name="矩形 10">
              <a:extLst>
                <a:ext uri="{FF2B5EF4-FFF2-40B4-BE49-F238E27FC236}">
                  <a16:creationId xmlns:a16="http://schemas.microsoft.com/office/drawing/2014/main" id="{08014490-6A1D-C274-9BBF-E2EEAEE01BE9}"/>
                </a:ext>
              </a:extLst>
            </p:cNvPr>
            <p:cNvSpPr/>
            <p:nvPr userDrawn="1"/>
          </p:nvSpPr>
          <p:spPr>
            <a:xfrm>
              <a:off x="4067999" y="6314176"/>
              <a:ext cx="4068000" cy="543825"/>
            </a:xfrm>
            <a:prstGeom prst="rect">
              <a:avLst/>
            </a:prstGeom>
            <a:solidFill>
              <a:srgbClr val="67AE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800" b="1" dirty="0">
                  <a:solidFill>
                    <a:schemeClr val="bg1"/>
                  </a:solidFill>
                  <a:latin typeface="Montserrat" panose="00000500000000000000" pitchFamily="2" charset="0"/>
                </a:rPr>
                <a:t>TNT_LAB , NYCU</a:t>
              </a:r>
            </a:p>
          </p:txBody>
        </p:sp>
        <p:sp>
          <p:nvSpPr>
            <p:cNvPr id="12" name="矩形 11">
              <a:extLst>
                <a:ext uri="{FF2B5EF4-FFF2-40B4-BE49-F238E27FC236}">
                  <a16:creationId xmlns:a16="http://schemas.microsoft.com/office/drawing/2014/main" id="{0C3F2D93-E160-B865-23D9-9B9D2D547794}"/>
                </a:ext>
              </a:extLst>
            </p:cNvPr>
            <p:cNvSpPr/>
            <p:nvPr userDrawn="1"/>
          </p:nvSpPr>
          <p:spPr>
            <a:xfrm>
              <a:off x="8135999" y="6314177"/>
              <a:ext cx="4068000" cy="543824"/>
            </a:xfrm>
            <a:prstGeom prst="rect">
              <a:avLst/>
            </a:prstGeom>
            <a:solidFill>
              <a:srgbClr val="90C67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800" b="1" dirty="0">
                  <a:solidFill>
                    <a:schemeClr val="bg1"/>
                  </a:solidFill>
                  <a:latin typeface="Montserrat" panose="00000500000000000000" pitchFamily="2" charset="0"/>
                </a:rPr>
                <a:t>June , 17</a:t>
              </a:r>
            </a:p>
          </p:txBody>
        </p:sp>
      </p:grpSp>
      <p:sp>
        <p:nvSpPr>
          <p:cNvPr id="19" name="投影片編號版面配置區 18">
            <a:extLst>
              <a:ext uri="{FF2B5EF4-FFF2-40B4-BE49-F238E27FC236}">
                <a16:creationId xmlns:a16="http://schemas.microsoft.com/office/drawing/2014/main" id="{76C9CEE2-18AB-D881-B75D-C23D696D46F6}"/>
              </a:ext>
            </a:extLst>
          </p:cNvPr>
          <p:cNvSpPr>
            <a:spLocks noGrp="1"/>
          </p:cNvSpPr>
          <p:nvPr>
            <p:ph type="sldNum" sz="quarter" idx="4"/>
          </p:nvPr>
        </p:nvSpPr>
        <p:spPr>
          <a:xfrm>
            <a:off x="9448800" y="6621227"/>
            <a:ext cx="2743200" cy="223380"/>
          </a:xfrm>
          <a:prstGeom prst="rect">
            <a:avLst/>
          </a:prstGeom>
        </p:spPr>
        <p:txBody>
          <a:bodyPr vert="horz" lIns="91440" tIns="45720" rIns="91440" bIns="45720" rtlCol="0" anchor="ctr"/>
          <a:lstStyle>
            <a:lvl1pPr algn="r">
              <a:defRPr sz="1800" b="1">
                <a:solidFill>
                  <a:schemeClr val="bg1"/>
                </a:solidFill>
                <a:latin typeface="Montserrat" panose="00000500000000000000" pitchFamily="2" charset="0"/>
              </a:defRPr>
            </a:lvl1pPr>
          </a:lstStyle>
          <a:p>
            <a:fld id="{280088F6-7C6C-4B38-8F53-C0D87CD1D86B}" type="slidenum">
              <a:rPr lang="zh-TW" altLang="en-US" smtClean="0"/>
              <a:pPr/>
              <a:t>‹#›</a:t>
            </a:fld>
            <a:endParaRPr lang="zh-TW" altLang="en-US" dirty="0"/>
          </a:p>
        </p:txBody>
      </p:sp>
    </p:spTree>
    <p:extLst>
      <p:ext uri="{BB962C8B-B14F-4D97-AF65-F5344CB8AC3E}">
        <p14:creationId xmlns:p14="http://schemas.microsoft.com/office/powerpoint/2010/main" val="4068103790"/>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Lst>
  <p:hf hd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ags" Target="../tags/tag16.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2.xml"/><Relationship Id="rId7" Type="http://schemas.openxmlformats.org/officeDocument/2006/relationships/image" Target="../media/image24.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8.xml"/><Relationship Id="rId9"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22.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tags" Target="../tags/tag25.xml"/><Relationship Id="rId7" Type="http://schemas.openxmlformats.org/officeDocument/2006/relationships/image" Target="../media/image34.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3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36.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2.xml"/><Relationship Id="rId13" Type="http://schemas.openxmlformats.org/officeDocument/2006/relationships/image" Target="../media/image41.png"/><Relationship Id="rId3" Type="http://schemas.openxmlformats.org/officeDocument/2006/relationships/tags" Target="../tags/tag28.xml"/><Relationship Id="rId7" Type="http://schemas.openxmlformats.org/officeDocument/2006/relationships/slideLayout" Target="../slideLayouts/slideLayout2.xml"/><Relationship Id="rId12" Type="http://schemas.openxmlformats.org/officeDocument/2006/relationships/image" Target="../media/image40.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image" Target="../media/image39.png"/><Relationship Id="rId5" Type="http://schemas.openxmlformats.org/officeDocument/2006/relationships/tags" Target="../tags/tag30.xml"/><Relationship Id="rId10" Type="http://schemas.openxmlformats.org/officeDocument/2006/relationships/image" Target="../media/image38.png"/><Relationship Id="rId4" Type="http://schemas.openxmlformats.org/officeDocument/2006/relationships/tags" Target="../tags/tag29.xml"/><Relationship Id="rId9" Type="http://schemas.openxmlformats.org/officeDocument/2006/relationships/image" Target="../media/image37.png"/><Relationship Id="rId1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tags" Target="../tags/tag34.xml"/><Relationship Id="rId7" Type="http://schemas.openxmlformats.org/officeDocument/2006/relationships/image" Target="../media/image34.pn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42.png"/><Relationship Id="rId5" Type="http://schemas.openxmlformats.org/officeDocument/2006/relationships/notesSlide" Target="../notesSlides/notesSlide13.xml"/><Relationship Id="rId4" Type="http://schemas.openxmlformats.org/officeDocument/2006/relationships/slideLayout" Target="../slideLayouts/slideLayout2.xml"/><Relationship Id="rId9"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35.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2.xml"/><Relationship Id="rId13" Type="http://schemas.openxmlformats.org/officeDocument/2006/relationships/image" Target="../media/image51.png"/><Relationship Id="rId3" Type="http://schemas.openxmlformats.org/officeDocument/2006/relationships/tags" Target="../tags/tag38.xml"/><Relationship Id="rId7" Type="http://schemas.openxmlformats.org/officeDocument/2006/relationships/tags" Target="../tags/tag42.xml"/><Relationship Id="rId12" Type="http://schemas.openxmlformats.org/officeDocument/2006/relationships/image" Target="../media/image50.png"/><Relationship Id="rId17" Type="http://schemas.openxmlformats.org/officeDocument/2006/relationships/image" Target="../media/image54.png"/><Relationship Id="rId2" Type="http://schemas.openxmlformats.org/officeDocument/2006/relationships/tags" Target="../tags/tag37.xml"/><Relationship Id="rId16" Type="http://schemas.openxmlformats.org/officeDocument/2006/relationships/image" Target="../media/image43.png"/><Relationship Id="rId1" Type="http://schemas.openxmlformats.org/officeDocument/2006/relationships/tags" Target="../tags/tag36.xml"/><Relationship Id="rId6" Type="http://schemas.openxmlformats.org/officeDocument/2006/relationships/tags" Target="../tags/tag41.xml"/><Relationship Id="rId11" Type="http://schemas.openxmlformats.org/officeDocument/2006/relationships/image" Target="../media/image40.png"/><Relationship Id="rId5" Type="http://schemas.openxmlformats.org/officeDocument/2006/relationships/tags" Target="../tags/tag40.xml"/><Relationship Id="rId15" Type="http://schemas.openxmlformats.org/officeDocument/2006/relationships/image" Target="../media/image53.png"/><Relationship Id="rId10" Type="http://schemas.openxmlformats.org/officeDocument/2006/relationships/image" Target="../media/image49.png"/><Relationship Id="rId4" Type="http://schemas.openxmlformats.org/officeDocument/2006/relationships/tags" Target="../tags/tag39.xml"/><Relationship Id="rId9" Type="http://schemas.openxmlformats.org/officeDocument/2006/relationships/notesSlide" Target="../notesSlides/notesSlide16.xml"/><Relationship Id="rId14" Type="http://schemas.openxmlformats.org/officeDocument/2006/relationships/image" Target="../media/image5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43.xml"/><Relationship Id="rId5" Type="http://schemas.openxmlformats.org/officeDocument/2006/relationships/image" Target="../media/image56.png"/><Relationship Id="rId4"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26.xml.rels><?xml version="1.0" encoding="UTF-8" standalone="yes"?>
<Relationships xmlns="http://schemas.openxmlformats.org/package/2006/relationships"><Relationship Id="rId8" Type="http://schemas.openxmlformats.org/officeDocument/2006/relationships/notesSlide" Target="../notesSlides/notesSlide18.xml"/><Relationship Id="rId13" Type="http://schemas.openxmlformats.org/officeDocument/2006/relationships/image" Target="../media/image61.png"/><Relationship Id="rId3" Type="http://schemas.openxmlformats.org/officeDocument/2006/relationships/tags" Target="../tags/tag47.xml"/><Relationship Id="rId7" Type="http://schemas.openxmlformats.org/officeDocument/2006/relationships/slideLayout" Target="../slideLayouts/slideLayout2.xml"/><Relationship Id="rId12" Type="http://schemas.openxmlformats.org/officeDocument/2006/relationships/image" Target="../media/image60.png"/><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tags" Target="../tags/tag50.xml"/><Relationship Id="rId11" Type="http://schemas.openxmlformats.org/officeDocument/2006/relationships/image" Target="../media/image59.png"/><Relationship Id="rId5" Type="http://schemas.openxmlformats.org/officeDocument/2006/relationships/tags" Target="../tags/tag49.xml"/><Relationship Id="rId15" Type="http://schemas.openxmlformats.org/officeDocument/2006/relationships/image" Target="../media/image63.png"/><Relationship Id="rId10" Type="http://schemas.openxmlformats.org/officeDocument/2006/relationships/image" Target="../media/image58.png"/><Relationship Id="rId4" Type="http://schemas.openxmlformats.org/officeDocument/2006/relationships/tags" Target="../tags/tag48.xml"/><Relationship Id="rId9" Type="http://schemas.openxmlformats.org/officeDocument/2006/relationships/image" Target="../media/image57.png"/><Relationship Id="rId14" Type="http://schemas.openxmlformats.org/officeDocument/2006/relationships/image" Target="../media/image62.png"/></Relationships>
</file>

<file path=ppt/slides/_rels/slide2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Layout" Target="../slideLayouts/slideLayout2.xml"/><Relationship Id="rId7" Type="http://schemas.openxmlformats.org/officeDocument/2006/relationships/image" Target="../media/image66.pn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53.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2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55.xml"/></Relationships>
</file>

<file path=ppt/slides/_rels/slide31.xml.rels><?xml version="1.0" encoding="UTF-8" standalone="yes"?>
<Relationships xmlns="http://schemas.openxmlformats.org/package/2006/relationships"><Relationship Id="rId8" Type="http://schemas.openxmlformats.org/officeDocument/2006/relationships/tags" Target="../tags/tag63.xml"/><Relationship Id="rId13" Type="http://schemas.openxmlformats.org/officeDocument/2006/relationships/image" Target="../media/image72.png"/><Relationship Id="rId18" Type="http://schemas.openxmlformats.org/officeDocument/2006/relationships/image" Target="../media/image63.png"/><Relationship Id="rId3" Type="http://schemas.openxmlformats.org/officeDocument/2006/relationships/tags" Target="../tags/tag58.xml"/><Relationship Id="rId7" Type="http://schemas.openxmlformats.org/officeDocument/2006/relationships/tags" Target="../tags/tag62.xml"/><Relationship Id="rId12" Type="http://schemas.openxmlformats.org/officeDocument/2006/relationships/image" Target="../media/image58.png"/><Relationship Id="rId17" Type="http://schemas.openxmlformats.org/officeDocument/2006/relationships/image" Target="../media/image62.png"/><Relationship Id="rId2" Type="http://schemas.openxmlformats.org/officeDocument/2006/relationships/tags" Target="../tags/tag57.xml"/><Relationship Id="rId16" Type="http://schemas.openxmlformats.org/officeDocument/2006/relationships/image" Target="../media/image74.png"/><Relationship Id="rId1" Type="http://schemas.openxmlformats.org/officeDocument/2006/relationships/tags" Target="../tags/tag56.xml"/><Relationship Id="rId6" Type="http://schemas.openxmlformats.org/officeDocument/2006/relationships/tags" Target="../tags/tag61.xml"/><Relationship Id="rId11" Type="http://schemas.openxmlformats.org/officeDocument/2006/relationships/image" Target="../media/image71.png"/><Relationship Id="rId5" Type="http://schemas.openxmlformats.org/officeDocument/2006/relationships/tags" Target="../tags/tag60.xml"/><Relationship Id="rId15" Type="http://schemas.openxmlformats.org/officeDocument/2006/relationships/image" Target="../media/image73.png"/><Relationship Id="rId10" Type="http://schemas.openxmlformats.org/officeDocument/2006/relationships/notesSlide" Target="../notesSlides/notesSlide21.xml"/><Relationship Id="rId19" Type="http://schemas.openxmlformats.org/officeDocument/2006/relationships/image" Target="../media/image75.png"/><Relationship Id="rId4" Type="http://schemas.openxmlformats.org/officeDocument/2006/relationships/tags" Target="../tags/tag59.xml"/><Relationship Id="rId9" Type="http://schemas.openxmlformats.org/officeDocument/2006/relationships/slideLayout" Target="../slideLayouts/slideLayout2.xml"/><Relationship Id="rId14" Type="http://schemas.openxmlformats.org/officeDocument/2006/relationships/image" Target="../media/image61.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64.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65.xml"/><Relationship Id="rId6" Type="http://schemas.openxmlformats.org/officeDocument/2006/relationships/image" Target="../media/image79.png"/><Relationship Id="rId5" Type="http://schemas.openxmlformats.org/officeDocument/2006/relationships/image" Target="../media/image78.png"/><Relationship Id="rId4" Type="http://schemas.openxmlformats.org/officeDocument/2006/relationships/image" Target="../media/image67.png"/></Relationships>
</file>

<file path=ppt/slides/_rels/slide3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36.xml.rels><?xml version="1.0" encoding="UTF-8" standalone="yes"?>
<Relationships xmlns="http://schemas.openxmlformats.org/package/2006/relationships"><Relationship Id="rId8" Type="http://schemas.openxmlformats.org/officeDocument/2006/relationships/image" Target="../media/image81.png"/><Relationship Id="rId13" Type="http://schemas.openxmlformats.org/officeDocument/2006/relationships/image" Target="../media/image83.png"/><Relationship Id="rId3" Type="http://schemas.openxmlformats.org/officeDocument/2006/relationships/tags" Target="../tags/tag70.xml"/><Relationship Id="rId7" Type="http://schemas.openxmlformats.org/officeDocument/2006/relationships/notesSlide" Target="../notesSlides/notesSlide24.xml"/><Relationship Id="rId12" Type="http://schemas.openxmlformats.org/officeDocument/2006/relationships/image" Target="../media/image82.png"/><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slideLayout" Target="../slideLayouts/slideLayout2.xml"/><Relationship Id="rId11" Type="http://schemas.openxmlformats.org/officeDocument/2006/relationships/image" Target="../media/image63.png"/><Relationship Id="rId5" Type="http://schemas.openxmlformats.org/officeDocument/2006/relationships/tags" Target="../tags/tag72.xml"/><Relationship Id="rId10" Type="http://schemas.openxmlformats.org/officeDocument/2006/relationships/image" Target="../media/image58.png"/><Relationship Id="rId4" Type="http://schemas.openxmlformats.org/officeDocument/2006/relationships/tags" Target="../tags/tag71.xml"/><Relationship Id="rId9" Type="http://schemas.openxmlformats.org/officeDocument/2006/relationships/image" Target="../media/image62.png"/></Relationships>
</file>

<file path=ppt/slides/_rels/slide37.xml.rels><?xml version="1.0" encoding="UTF-8" standalone="yes"?>
<Relationships xmlns="http://schemas.openxmlformats.org/package/2006/relationships"><Relationship Id="rId8" Type="http://schemas.openxmlformats.org/officeDocument/2006/relationships/notesSlide" Target="../notesSlides/notesSlide25.xml"/><Relationship Id="rId13" Type="http://schemas.openxmlformats.org/officeDocument/2006/relationships/image" Target="../media/image60.png"/><Relationship Id="rId3" Type="http://schemas.openxmlformats.org/officeDocument/2006/relationships/tags" Target="../tags/tag75.xml"/><Relationship Id="rId7" Type="http://schemas.openxmlformats.org/officeDocument/2006/relationships/slideLayout" Target="../slideLayouts/slideLayout2.xml"/><Relationship Id="rId12" Type="http://schemas.openxmlformats.org/officeDocument/2006/relationships/image" Target="../media/image82.png"/><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tags" Target="../tags/tag78.xml"/><Relationship Id="rId11" Type="http://schemas.openxmlformats.org/officeDocument/2006/relationships/image" Target="../media/image58.png"/><Relationship Id="rId5" Type="http://schemas.openxmlformats.org/officeDocument/2006/relationships/tags" Target="../tags/tag77.xml"/><Relationship Id="rId15" Type="http://schemas.openxmlformats.org/officeDocument/2006/relationships/image" Target="../media/image87.png"/><Relationship Id="rId10" Type="http://schemas.openxmlformats.org/officeDocument/2006/relationships/image" Target="../media/image85.png"/><Relationship Id="rId4" Type="http://schemas.openxmlformats.org/officeDocument/2006/relationships/tags" Target="../tags/tag76.xml"/><Relationship Id="rId9" Type="http://schemas.openxmlformats.org/officeDocument/2006/relationships/image" Target="../media/image84.png"/><Relationship Id="rId14" Type="http://schemas.openxmlformats.org/officeDocument/2006/relationships/image" Target="../media/image86.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79.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20.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80.xml"/><Relationship Id="rId6" Type="http://schemas.openxmlformats.org/officeDocument/2006/relationships/image" Target="../media/image91.png"/><Relationship Id="rId5" Type="http://schemas.openxmlformats.org/officeDocument/2006/relationships/image" Target="../media/image67.png"/><Relationship Id="rId4" Type="http://schemas.openxmlformats.org/officeDocument/2006/relationships/image" Target="../media/image90.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81.xml"/><Relationship Id="rId4" Type="http://schemas.openxmlformats.org/officeDocument/2006/relationships/image" Target="../media/image92.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42.xml.rels><?xml version="1.0" encoding="UTF-8" standalone="yes"?>
<Relationships xmlns="http://schemas.openxmlformats.org/package/2006/relationships"><Relationship Id="rId8" Type="http://schemas.openxmlformats.org/officeDocument/2006/relationships/tags" Target="../tags/tag90.xml"/><Relationship Id="rId13" Type="http://schemas.openxmlformats.org/officeDocument/2006/relationships/image" Target="../media/image93.png"/><Relationship Id="rId18" Type="http://schemas.openxmlformats.org/officeDocument/2006/relationships/image" Target="../media/image95.png"/><Relationship Id="rId3" Type="http://schemas.openxmlformats.org/officeDocument/2006/relationships/tags" Target="../tags/tag85.xml"/><Relationship Id="rId21" Type="http://schemas.openxmlformats.org/officeDocument/2006/relationships/image" Target="../media/image86.png"/><Relationship Id="rId7" Type="http://schemas.openxmlformats.org/officeDocument/2006/relationships/tags" Target="../tags/tag89.xml"/><Relationship Id="rId12" Type="http://schemas.openxmlformats.org/officeDocument/2006/relationships/notesSlide" Target="../notesSlides/notesSlide29.xml"/><Relationship Id="rId17" Type="http://schemas.openxmlformats.org/officeDocument/2006/relationships/image" Target="../media/image94.png"/><Relationship Id="rId2" Type="http://schemas.openxmlformats.org/officeDocument/2006/relationships/tags" Target="../tags/tag84.xml"/><Relationship Id="rId16" Type="http://schemas.openxmlformats.org/officeDocument/2006/relationships/image" Target="../media/image63.png"/><Relationship Id="rId20" Type="http://schemas.openxmlformats.org/officeDocument/2006/relationships/image" Target="../media/image60.png"/><Relationship Id="rId1" Type="http://schemas.openxmlformats.org/officeDocument/2006/relationships/tags" Target="../tags/tag83.xml"/><Relationship Id="rId6" Type="http://schemas.openxmlformats.org/officeDocument/2006/relationships/tags" Target="../tags/tag88.xml"/><Relationship Id="rId11" Type="http://schemas.openxmlformats.org/officeDocument/2006/relationships/slideLayout" Target="../slideLayouts/slideLayout2.xml"/><Relationship Id="rId5" Type="http://schemas.openxmlformats.org/officeDocument/2006/relationships/tags" Target="../tags/tag87.xml"/><Relationship Id="rId15" Type="http://schemas.openxmlformats.org/officeDocument/2006/relationships/image" Target="../media/image62.png"/><Relationship Id="rId23" Type="http://schemas.openxmlformats.org/officeDocument/2006/relationships/image" Target="../media/image74.png"/><Relationship Id="rId10" Type="http://schemas.openxmlformats.org/officeDocument/2006/relationships/tags" Target="../tags/tag92.xml"/><Relationship Id="rId19" Type="http://schemas.openxmlformats.org/officeDocument/2006/relationships/image" Target="../media/image96.png"/><Relationship Id="rId4" Type="http://schemas.openxmlformats.org/officeDocument/2006/relationships/tags" Target="../tags/tag86.xml"/><Relationship Id="rId9" Type="http://schemas.openxmlformats.org/officeDocument/2006/relationships/tags" Target="../tags/tag91.xml"/><Relationship Id="rId14" Type="http://schemas.openxmlformats.org/officeDocument/2006/relationships/image" Target="../media/image58.png"/><Relationship Id="rId22" Type="http://schemas.openxmlformats.org/officeDocument/2006/relationships/image" Target="../media/image87.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93.xml"/><Relationship Id="rId6" Type="http://schemas.openxmlformats.org/officeDocument/2006/relationships/image" Target="../media/image98.png"/><Relationship Id="rId5" Type="http://schemas.openxmlformats.org/officeDocument/2006/relationships/image" Target="../media/image97.png"/><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94.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67.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95.xml"/><Relationship Id="rId4" Type="http://schemas.openxmlformats.org/officeDocument/2006/relationships/image" Target="../media/image101.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47.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48.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tags" Target="../tags/tag7.xml"/><Relationship Id="rId7" Type="http://schemas.openxmlformats.org/officeDocument/2006/relationships/notesSlide" Target="../notesSlides/notesSlide3.xml"/><Relationship Id="rId12" Type="http://schemas.openxmlformats.org/officeDocument/2006/relationships/image" Target="../media/image8.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slideLayout" Target="../slideLayouts/slideLayout2.xml"/><Relationship Id="rId11" Type="http://schemas.openxmlformats.org/officeDocument/2006/relationships/image" Target="../media/image7.png"/><Relationship Id="rId5" Type="http://schemas.openxmlformats.org/officeDocument/2006/relationships/tags" Target="../tags/tag9.xml"/><Relationship Id="rId10" Type="http://schemas.openxmlformats.org/officeDocument/2006/relationships/image" Target="../media/image6.png"/><Relationship Id="rId4" Type="http://schemas.openxmlformats.org/officeDocument/2006/relationships/tags" Target="../tags/tag8.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2.xml"/><Relationship Id="rId7" Type="http://schemas.openxmlformats.org/officeDocument/2006/relationships/image" Target="../media/image10.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notesSlide" Target="../notesSlides/notesSlide4.xml"/><Relationship Id="rId11" Type="http://schemas.openxmlformats.org/officeDocument/2006/relationships/image" Target="../media/image14.png"/><Relationship Id="rId5" Type="http://schemas.openxmlformats.org/officeDocument/2006/relationships/slideLayout" Target="../slideLayouts/slideLayout2.xml"/><Relationship Id="rId10" Type="http://schemas.openxmlformats.org/officeDocument/2006/relationships/image" Target="../media/image13.png"/><Relationship Id="rId4" Type="http://schemas.openxmlformats.org/officeDocument/2006/relationships/tags" Target="../tags/tag13.xml"/><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5.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D270E87D-1E34-90D2-06D4-6CC3C5CE5628}"/>
              </a:ext>
            </a:extLst>
          </p:cNvPr>
          <p:cNvSpPr>
            <a:spLocks noGrp="1"/>
          </p:cNvSpPr>
          <p:nvPr>
            <p:ph type="sldNum" sz="quarter" idx="10"/>
          </p:nvPr>
        </p:nvSpPr>
        <p:spPr/>
        <p:txBody>
          <a:bodyPr/>
          <a:lstStyle/>
          <a:p>
            <a:fld id="{280088F6-7C6C-4B38-8F53-C0D87CD1D86B}" type="slidenum">
              <a:rPr lang="zh-TW" altLang="en-US" smtClean="0"/>
              <a:pPr/>
              <a:t>1</a:t>
            </a:fld>
            <a:endParaRPr lang="zh-TW" altLang="en-US" dirty="0"/>
          </a:p>
        </p:txBody>
      </p:sp>
      <p:sp>
        <p:nvSpPr>
          <p:cNvPr id="6" name="文字方塊 5">
            <a:extLst>
              <a:ext uri="{FF2B5EF4-FFF2-40B4-BE49-F238E27FC236}">
                <a16:creationId xmlns:a16="http://schemas.microsoft.com/office/drawing/2014/main" id="{51063B26-38CA-BF25-A02A-CA11107D58EA}"/>
              </a:ext>
            </a:extLst>
          </p:cNvPr>
          <p:cNvSpPr txBox="1"/>
          <p:nvPr/>
        </p:nvSpPr>
        <p:spPr>
          <a:xfrm>
            <a:off x="2999072" y="1659521"/>
            <a:ext cx="8394352" cy="1754326"/>
          </a:xfrm>
          <a:prstGeom prst="rect">
            <a:avLst/>
          </a:prstGeom>
          <a:noFill/>
        </p:spPr>
        <p:txBody>
          <a:bodyPr wrap="square">
            <a:spAutoFit/>
          </a:bodyPr>
          <a:lstStyle/>
          <a:p>
            <a:r>
              <a:rPr kumimoji="0" lang="en-US" altLang="zh-TW" sz="3600" b="1" i="0" u="none" strike="noStrike" kern="0" cap="none" spc="0" normalizeH="0" baseline="0" noProof="0" dirty="0">
                <a:ln>
                  <a:noFill/>
                </a:ln>
                <a:solidFill>
                  <a:srgbClr val="000000"/>
                </a:solidFill>
                <a:effectLst/>
                <a:uLnTx/>
                <a:uFillTx/>
                <a:latin typeface="Montserrat"/>
                <a:sym typeface="Montserrat"/>
              </a:rPr>
              <a:t>Design of Free-Ride Linear Block Codes: Puncturing Pattern Optimization and Graph Structure</a:t>
            </a:r>
            <a:endParaRPr lang="zh-TW" altLang="en-US" sz="2400" dirty="0"/>
          </a:p>
        </p:txBody>
      </p:sp>
      <p:sp>
        <p:nvSpPr>
          <p:cNvPr id="11" name="Google Shape;186;p30">
            <a:extLst>
              <a:ext uri="{FF2B5EF4-FFF2-40B4-BE49-F238E27FC236}">
                <a16:creationId xmlns:a16="http://schemas.microsoft.com/office/drawing/2014/main" id="{042ABD40-C29A-F9EA-2A5C-4250D930E4C4}"/>
              </a:ext>
            </a:extLst>
          </p:cNvPr>
          <p:cNvSpPr txBox="1">
            <a:spLocks/>
          </p:cNvSpPr>
          <p:nvPr/>
        </p:nvSpPr>
        <p:spPr>
          <a:xfrm>
            <a:off x="3640916" y="3908570"/>
            <a:ext cx="4414893" cy="7738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800"/>
              <a:buFont typeface="Montserrat"/>
              <a:buNone/>
              <a:defRPr sz="1600" b="0" i="0" u="none" strike="noStrike" cap="none">
                <a:solidFill>
                  <a:schemeClr val="accent2"/>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9pPr>
          </a:lstStyle>
          <a:p>
            <a:pPr marL="0" marR="0" lvl="0" indent="0" algn="l" defTabSz="914400" rtl="0" eaLnBrk="1" fontAlgn="auto" latinLnBrk="0" hangingPunct="1">
              <a:lnSpc>
                <a:spcPct val="100000"/>
              </a:lnSpc>
              <a:spcBef>
                <a:spcPts val="0"/>
              </a:spcBef>
              <a:spcAft>
                <a:spcPts val="0"/>
              </a:spcAft>
              <a:buClr>
                <a:srgbClr val="4A8CFF"/>
              </a:buClr>
              <a:buSzPts val="2800"/>
              <a:buFont typeface="Montserrat"/>
              <a:buNone/>
              <a:tabLst/>
              <a:defRPr/>
            </a:pPr>
            <a:r>
              <a:rPr kumimoji="0" lang="en-US" sz="1800" b="0" i="0" u="none" strike="noStrike" kern="0" cap="none" spc="0" normalizeH="0" baseline="0" noProof="0" dirty="0">
                <a:ln>
                  <a:noFill/>
                </a:ln>
                <a:solidFill>
                  <a:srgbClr val="000000"/>
                </a:solidFill>
                <a:effectLst/>
                <a:uLnTx/>
                <a:uFillTx/>
                <a:latin typeface="Montserrat"/>
                <a:sym typeface="Montserrat"/>
              </a:rPr>
              <a:t>Advisor: Prof. Jiun Hung Yu</a:t>
            </a:r>
          </a:p>
          <a:p>
            <a:pPr marL="0" marR="0" lvl="0" indent="0" algn="r" defTabSz="914400" rtl="0" eaLnBrk="1" fontAlgn="auto" latinLnBrk="0" hangingPunct="1">
              <a:lnSpc>
                <a:spcPct val="100000"/>
              </a:lnSpc>
              <a:spcBef>
                <a:spcPts val="0"/>
              </a:spcBef>
              <a:spcAft>
                <a:spcPts val="0"/>
              </a:spcAft>
              <a:buClr>
                <a:srgbClr val="4A8CFF"/>
              </a:buClr>
              <a:buSzPts val="2800"/>
              <a:buFont typeface="Montserrat"/>
              <a:buNone/>
              <a:tabLst/>
              <a:defRPr/>
            </a:pPr>
            <a:r>
              <a:rPr kumimoji="0" lang="en-US" sz="1800" b="0" i="0" u="none" strike="noStrike" kern="0" cap="none" spc="0" normalizeH="0" baseline="0" noProof="0" dirty="0">
                <a:ln>
                  <a:noFill/>
                </a:ln>
                <a:solidFill>
                  <a:srgbClr val="000000"/>
                </a:solidFill>
                <a:effectLst/>
                <a:uLnTx/>
                <a:uFillTx/>
                <a:latin typeface="Montserrat"/>
                <a:sym typeface="Montserrat"/>
              </a:rPr>
              <a:t> Prof. </a:t>
            </a:r>
            <a:r>
              <a:rPr kumimoji="0" lang="en-US" altLang="zh-TW" sz="1800" b="0" i="0" u="none" strike="noStrike" kern="0" cap="none" spc="0" normalizeH="0" baseline="0" noProof="0" dirty="0" err="1">
                <a:ln>
                  <a:noFill/>
                </a:ln>
                <a:solidFill>
                  <a:srgbClr val="000000"/>
                </a:solidFill>
                <a:effectLst/>
                <a:uLnTx/>
                <a:uFillTx/>
                <a:latin typeface="Montserrat"/>
                <a:sym typeface="Montserrat"/>
              </a:rPr>
              <a:t>Tofar</a:t>
            </a:r>
            <a:r>
              <a:rPr kumimoji="0" lang="en-US" altLang="zh-TW" sz="1800" b="0" i="0" u="none" strike="noStrike" kern="0" cap="none" spc="0" normalizeH="0" baseline="0" noProof="0" dirty="0">
                <a:ln>
                  <a:noFill/>
                </a:ln>
                <a:solidFill>
                  <a:srgbClr val="000000"/>
                </a:solidFill>
                <a:effectLst/>
                <a:uLnTx/>
                <a:uFillTx/>
                <a:latin typeface="Montserrat"/>
                <a:sym typeface="Montserrat"/>
              </a:rPr>
              <a:t> Chih-Yuan Chang</a:t>
            </a:r>
          </a:p>
          <a:p>
            <a:pPr marL="0" marR="0" lvl="0" indent="0" algn="r" defTabSz="914400" rtl="0" eaLnBrk="1" fontAlgn="auto" latinLnBrk="0" hangingPunct="1">
              <a:lnSpc>
                <a:spcPct val="100000"/>
              </a:lnSpc>
              <a:spcBef>
                <a:spcPts val="0"/>
              </a:spcBef>
              <a:spcAft>
                <a:spcPts val="0"/>
              </a:spcAft>
              <a:buClr>
                <a:srgbClr val="4A8CFF"/>
              </a:buClr>
              <a:buSzPts val="2800"/>
              <a:buFont typeface="Montserrat"/>
              <a:buNone/>
              <a:tabLst/>
              <a:defRPr/>
            </a:pPr>
            <a:endParaRPr kumimoji="0" lang="en-US" sz="1800" b="0" i="0" u="none" strike="noStrike" kern="0" cap="none" spc="0" normalizeH="0" baseline="0" noProof="0" dirty="0">
              <a:ln>
                <a:noFill/>
              </a:ln>
              <a:solidFill>
                <a:srgbClr val="000000"/>
              </a:solidFill>
              <a:effectLst/>
              <a:uLnTx/>
              <a:uFillTx/>
              <a:latin typeface="Montserrat"/>
              <a:sym typeface="Montserrat"/>
            </a:endParaRPr>
          </a:p>
        </p:txBody>
      </p:sp>
      <p:sp>
        <p:nvSpPr>
          <p:cNvPr id="12" name="Google Shape;186;p30">
            <a:extLst>
              <a:ext uri="{FF2B5EF4-FFF2-40B4-BE49-F238E27FC236}">
                <a16:creationId xmlns:a16="http://schemas.microsoft.com/office/drawing/2014/main" id="{25C6917E-D026-65F6-5671-E519DA306CDF}"/>
              </a:ext>
            </a:extLst>
          </p:cNvPr>
          <p:cNvSpPr txBox="1">
            <a:spLocks/>
          </p:cNvSpPr>
          <p:nvPr/>
        </p:nvSpPr>
        <p:spPr>
          <a:xfrm>
            <a:off x="4938699" y="3429000"/>
            <a:ext cx="1507389" cy="4766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800"/>
              <a:buFont typeface="Montserrat"/>
              <a:buNone/>
              <a:defRPr sz="1600" b="0" i="0" u="none" strike="noStrike" cap="none">
                <a:solidFill>
                  <a:schemeClr val="accent2"/>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2"/>
              </a:buClr>
              <a:buSzPts val="2800"/>
              <a:buFont typeface="Montserrat"/>
              <a:buNone/>
              <a:defRPr sz="2800" b="0" i="0" u="none" strike="noStrike" cap="none">
                <a:solidFill>
                  <a:schemeClr val="dk2"/>
                </a:solidFill>
                <a:latin typeface="Montserrat"/>
                <a:ea typeface="Montserrat"/>
                <a:cs typeface="Montserrat"/>
                <a:sym typeface="Montserrat"/>
              </a:defRPr>
            </a:lvl9pPr>
          </a:lstStyle>
          <a:p>
            <a:pPr marL="0" marR="0" lvl="0" indent="0" algn="r" defTabSz="914400" rtl="0" eaLnBrk="1" fontAlgn="auto" latinLnBrk="0" hangingPunct="1">
              <a:lnSpc>
                <a:spcPct val="100000"/>
              </a:lnSpc>
              <a:spcBef>
                <a:spcPts val="0"/>
              </a:spcBef>
              <a:spcAft>
                <a:spcPts val="0"/>
              </a:spcAft>
              <a:buClr>
                <a:srgbClr val="4A8CFF"/>
              </a:buClr>
              <a:buSzPts val="2800"/>
              <a:buFont typeface="Montserrat"/>
              <a:buNone/>
              <a:tabLst/>
              <a:defRPr/>
            </a:pPr>
            <a:r>
              <a:rPr kumimoji="0" lang="en-US" sz="1800" b="0" i="0" u="none" strike="noStrike" kern="0" cap="none" spc="0" normalizeH="0" baseline="0" noProof="0" dirty="0">
                <a:ln>
                  <a:noFill/>
                </a:ln>
                <a:solidFill>
                  <a:srgbClr val="000000"/>
                </a:solidFill>
                <a:effectLst/>
                <a:uLnTx/>
                <a:uFillTx/>
                <a:latin typeface="Montserrat"/>
                <a:sym typeface="Montserrat"/>
              </a:rPr>
              <a:t>GiGi Chou</a:t>
            </a:r>
          </a:p>
        </p:txBody>
      </p:sp>
      <p:sp>
        <p:nvSpPr>
          <p:cNvPr id="13" name="文字方塊 12">
            <a:extLst>
              <a:ext uri="{FF2B5EF4-FFF2-40B4-BE49-F238E27FC236}">
                <a16:creationId xmlns:a16="http://schemas.microsoft.com/office/drawing/2014/main" id="{93E0177A-4B5F-72E4-EF4D-07152101B722}"/>
              </a:ext>
            </a:extLst>
          </p:cNvPr>
          <p:cNvSpPr txBox="1"/>
          <p:nvPr/>
        </p:nvSpPr>
        <p:spPr>
          <a:xfrm>
            <a:off x="3394464" y="4673449"/>
            <a:ext cx="6471912" cy="830997"/>
          </a:xfrm>
          <a:prstGeom prst="rect">
            <a:avLst/>
          </a:prstGeom>
          <a:noFill/>
        </p:spPr>
        <p:txBody>
          <a:bodyPr wrap="square">
            <a:spAutoFit/>
          </a:bodyPr>
          <a:lstStyle/>
          <a:p>
            <a:pPr>
              <a:buClr>
                <a:srgbClr val="000000"/>
              </a:buClr>
              <a:buFont typeface="Arial"/>
              <a:buNone/>
            </a:pPr>
            <a:r>
              <a:rPr lang="zh-TW" altLang="en-US" sz="1600" kern="0" dirty="0">
                <a:solidFill>
                  <a:srgbClr val="000000"/>
                </a:solidFill>
                <a:latin typeface="Montserrat"/>
                <a:cs typeface="Arial"/>
                <a:sym typeface="Montserrat"/>
              </a:rPr>
              <a:t>Transmission and Networking Technologies Laboratory,</a:t>
            </a:r>
          </a:p>
          <a:p>
            <a:pPr>
              <a:buClr>
                <a:srgbClr val="000000"/>
              </a:buClr>
              <a:buFont typeface="Arial"/>
              <a:buNone/>
            </a:pPr>
            <a:r>
              <a:rPr lang="zh-TW" altLang="en-US" sz="1600" kern="0" dirty="0">
                <a:solidFill>
                  <a:srgbClr val="000000"/>
                </a:solidFill>
                <a:latin typeface="Montserrat"/>
                <a:cs typeface="Arial"/>
                <a:sym typeface="Montserrat"/>
              </a:rPr>
              <a:t>Institute of Communications Engineering</a:t>
            </a:r>
          </a:p>
          <a:p>
            <a:pPr>
              <a:buClr>
                <a:srgbClr val="000000"/>
              </a:buClr>
              <a:buFont typeface="Arial"/>
              <a:buNone/>
            </a:pPr>
            <a:r>
              <a:rPr lang="zh-TW" altLang="en-US" sz="1600" kern="0" dirty="0">
                <a:solidFill>
                  <a:srgbClr val="000000"/>
                </a:solidFill>
                <a:latin typeface="Montserrat"/>
                <a:cs typeface="Arial"/>
                <a:sym typeface="Montserrat"/>
              </a:rPr>
              <a:t>National Chiao Tung University, Hsinchu, Taiwan</a:t>
            </a:r>
          </a:p>
        </p:txBody>
      </p:sp>
      <p:cxnSp>
        <p:nvCxnSpPr>
          <p:cNvPr id="14" name="直線接點 13">
            <a:extLst>
              <a:ext uri="{FF2B5EF4-FFF2-40B4-BE49-F238E27FC236}">
                <a16:creationId xmlns:a16="http://schemas.microsoft.com/office/drawing/2014/main" id="{C7B9BA59-B067-0E81-E75C-5E813ACADEC7}"/>
              </a:ext>
            </a:extLst>
          </p:cNvPr>
          <p:cNvCxnSpPr>
            <a:cxnSpLocks/>
          </p:cNvCxnSpPr>
          <p:nvPr/>
        </p:nvCxnSpPr>
        <p:spPr>
          <a:xfrm>
            <a:off x="3394464" y="5504446"/>
            <a:ext cx="5641443" cy="0"/>
          </a:xfrm>
          <a:prstGeom prst="line">
            <a:avLst/>
          </a:prstGeom>
          <a:noFill/>
          <a:ln w="19050" cap="flat" cmpd="sng" algn="ctr">
            <a:solidFill>
              <a:srgbClr val="4A8CFF">
                <a:lumMod val="40000"/>
                <a:lumOff val="60000"/>
              </a:srgbClr>
            </a:solidFill>
            <a:prstDash val="solid"/>
          </a:ln>
          <a:effectLst>
            <a:outerShdw blurRad="40000" dist="20000" dir="5400000" rotWithShape="0">
              <a:srgbClr val="000000">
                <a:alpha val="38000"/>
              </a:srgbClr>
            </a:outerShdw>
          </a:effectLst>
        </p:spPr>
      </p:cxnSp>
    </p:spTree>
    <p:extLst>
      <p:ext uri="{BB962C8B-B14F-4D97-AF65-F5344CB8AC3E}">
        <p14:creationId xmlns:p14="http://schemas.microsoft.com/office/powerpoint/2010/main" val="590094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E8DE5DC-D197-D0BA-B095-E87B27042408}"/>
              </a:ext>
            </a:extLst>
          </p:cNvPr>
          <p:cNvSpPr>
            <a:spLocks noGrp="1"/>
          </p:cNvSpPr>
          <p:nvPr>
            <p:ph type="sldNum" sz="quarter" idx="10"/>
          </p:nvPr>
        </p:nvSpPr>
        <p:spPr/>
        <p:txBody>
          <a:bodyPr/>
          <a:lstStyle/>
          <a:p>
            <a:fld id="{280088F6-7C6C-4B38-8F53-C0D87CD1D86B}" type="slidenum">
              <a:rPr lang="zh-TW" altLang="en-US" smtClean="0"/>
              <a:pPr/>
              <a:t>10</a:t>
            </a:fld>
            <a:endParaRPr lang="zh-TW" altLang="en-US" dirty="0"/>
          </a:p>
        </p:txBody>
      </p:sp>
      <p:sp>
        <p:nvSpPr>
          <p:cNvPr id="5" name="文字方塊 4">
            <a:extLst>
              <a:ext uri="{FF2B5EF4-FFF2-40B4-BE49-F238E27FC236}">
                <a16:creationId xmlns:a16="http://schemas.microsoft.com/office/drawing/2014/main" id="{791988A5-1C47-D0EF-2200-6DE2CFA12BCF}"/>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Code Information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graphicFrame>
        <p:nvGraphicFramePr>
          <p:cNvPr id="11" name="表格 10">
            <a:extLst>
              <a:ext uri="{FF2B5EF4-FFF2-40B4-BE49-F238E27FC236}">
                <a16:creationId xmlns:a16="http://schemas.microsoft.com/office/drawing/2014/main" id="{491B3F49-693C-6A28-1197-92989944DB75}"/>
              </a:ext>
            </a:extLst>
          </p:cNvPr>
          <p:cNvGraphicFramePr>
            <a:graphicFrameLocks noGrp="1"/>
          </p:cNvGraphicFramePr>
          <p:nvPr>
            <p:extLst>
              <p:ext uri="{D42A27DB-BD31-4B8C-83A1-F6EECF244321}">
                <p14:modId xmlns:p14="http://schemas.microsoft.com/office/powerpoint/2010/main" val="2274537115"/>
              </p:ext>
            </p:extLst>
          </p:nvPr>
        </p:nvGraphicFramePr>
        <p:xfrm>
          <a:off x="585354" y="2239702"/>
          <a:ext cx="11021292" cy="1483360"/>
        </p:xfrm>
        <a:graphic>
          <a:graphicData uri="http://schemas.openxmlformats.org/drawingml/2006/table">
            <a:tbl>
              <a:tblPr firstRow="1" bandRow="1">
                <a:tableStyleId>{5C22544A-7EE6-4342-B048-85BDC9FD1C3A}</a:tableStyleId>
              </a:tblPr>
              <a:tblGrid>
                <a:gridCol w="1323110">
                  <a:extLst>
                    <a:ext uri="{9D8B030D-6E8A-4147-A177-3AD203B41FA5}">
                      <a16:colId xmlns:a16="http://schemas.microsoft.com/office/drawing/2014/main" val="2717752112"/>
                    </a:ext>
                  </a:extLst>
                </a:gridCol>
                <a:gridCol w="1754578">
                  <a:extLst>
                    <a:ext uri="{9D8B030D-6E8A-4147-A177-3AD203B41FA5}">
                      <a16:colId xmlns:a16="http://schemas.microsoft.com/office/drawing/2014/main" val="3360834539"/>
                    </a:ext>
                  </a:extLst>
                </a:gridCol>
                <a:gridCol w="1746004">
                  <a:extLst>
                    <a:ext uri="{9D8B030D-6E8A-4147-A177-3AD203B41FA5}">
                      <a16:colId xmlns:a16="http://schemas.microsoft.com/office/drawing/2014/main" val="2330468792"/>
                    </a:ext>
                  </a:extLst>
                </a:gridCol>
                <a:gridCol w="1331684">
                  <a:extLst>
                    <a:ext uri="{9D8B030D-6E8A-4147-A177-3AD203B41FA5}">
                      <a16:colId xmlns:a16="http://schemas.microsoft.com/office/drawing/2014/main" val="3022804255"/>
                    </a:ext>
                  </a:extLst>
                </a:gridCol>
                <a:gridCol w="1538844">
                  <a:extLst>
                    <a:ext uri="{9D8B030D-6E8A-4147-A177-3AD203B41FA5}">
                      <a16:colId xmlns:a16="http://schemas.microsoft.com/office/drawing/2014/main" val="2672706394"/>
                    </a:ext>
                  </a:extLst>
                </a:gridCol>
                <a:gridCol w="1538844">
                  <a:extLst>
                    <a:ext uri="{9D8B030D-6E8A-4147-A177-3AD203B41FA5}">
                      <a16:colId xmlns:a16="http://schemas.microsoft.com/office/drawing/2014/main" val="3024104555"/>
                    </a:ext>
                  </a:extLst>
                </a:gridCol>
                <a:gridCol w="1788228">
                  <a:extLst>
                    <a:ext uri="{9D8B030D-6E8A-4147-A177-3AD203B41FA5}">
                      <a16:colId xmlns:a16="http://schemas.microsoft.com/office/drawing/2014/main" val="825172517"/>
                    </a:ext>
                  </a:extLst>
                </a:gridCol>
              </a:tblGrid>
              <a:tr h="370840">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Code</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Codeword Length </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a:effectLst/>
                          <a:latin typeface="Times New Roman" panose="02020603050405020304" pitchFamily="18" charset="0"/>
                          <a:cs typeface="Times New Roman" panose="02020603050405020304" pitchFamily="18" charset="0"/>
                        </a:rPr>
                        <a:t> Information Length </a:t>
                      </a:r>
                      <a:endParaRPr lang="zh-TW" sz="1400" b="1" kern="10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Code Rate </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a:effectLst/>
                          <a:latin typeface="Times New Roman" panose="02020603050405020304" pitchFamily="18" charset="0"/>
                          <a:cs typeface="Times New Roman" panose="02020603050405020304" pitchFamily="18" charset="0"/>
                        </a:rPr>
                        <a:t>Max Col Degree </a:t>
                      </a:r>
                      <a:endParaRPr lang="zh-TW" sz="1400" b="1" kern="10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a:effectLst/>
                          <a:latin typeface="Times New Roman" panose="02020603050405020304" pitchFamily="18" charset="0"/>
                          <a:cs typeface="Times New Roman" panose="02020603050405020304" pitchFamily="18" charset="0"/>
                        </a:rPr>
                        <a:t>Max Row Degree </a:t>
                      </a:r>
                      <a:endParaRPr lang="zh-TW" sz="1400" b="1" kern="10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a:effectLst/>
                          <a:latin typeface="Times New Roman" panose="02020603050405020304" pitchFamily="18" charset="0"/>
                          <a:cs typeface="Times New Roman" panose="02020603050405020304" pitchFamily="18" charset="0"/>
                        </a:rPr>
                        <a:t>Girth</a:t>
                      </a:r>
                      <a:endParaRPr lang="zh-TW" sz="1400" b="1" kern="10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extLst>
                  <a:ext uri="{0D108BD9-81ED-4DB2-BD59-A6C34878D82A}">
                    <a16:rowId xmlns:a16="http://schemas.microsoft.com/office/drawing/2014/main" val="3869100713"/>
                  </a:ext>
                </a:extLst>
              </a:tr>
              <a:tr h="370840">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PEG-P1</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1008</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504</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0.5</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3</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dirty="0">
                          <a:effectLst/>
                          <a:latin typeface="Times New Roman" panose="02020603050405020304" pitchFamily="18" charset="0"/>
                          <a:cs typeface="Times New Roman" panose="02020603050405020304" pitchFamily="18" charset="0"/>
                        </a:rPr>
                        <a:t>8</a:t>
                      </a:r>
                      <a:endParaRPr lang="zh-TW" sz="1400" b="1" kern="1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tc>
                  <a:txBody>
                    <a:bodyPr/>
                    <a:lstStyle/>
                    <a:p>
                      <a:pPr algn="ctr">
                        <a:lnSpc>
                          <a:spcPct val="115000"/>
                        </a:lnSpc>
                        <a:spcAft>
                          <a:spcPts val="800"/>
                        </a:spcAft>
                        <a:buNone/>
                      </a:pPr>
                      <a:r>
                        <a:rPr lang="en-US" sz="1400" b="1" kern="100">
                          <a:effectLst/>
                          <a:latin typeface="Times New Roman" panose="02020603050405020304" pitchFamily="18" charset="0"/>
                          <a:cs typeface="Times New Roman" panose="02020603050405020304" pitchFamily="18" charset="0"/>
                        </a:rPr>
                        <a:t>8</a:t>
                      </a:r>
                      <a:endParaRPr lang="zh-TW" sz="1400" b="1" kern="100">
                        <a:effectLst/>
                        <a:latin typeface="Times New Roman" panose="02020603050405020304" pitchFamily="18" charset="0"/>
                        <a:ea typeface="新細明體" panose="02020500000000000000" pitchFamily="18" charset="-120"/>
                        <a:cs typeface="Times New Roman" panose="02020603050405020304" pitchFamily="18" charset="0"/>
                      </a:endParaRPr>
                    </a:p>
                  </a:txBody>
                  <a:tcPr anchor="ctr"/>
                </a:tc>
                <a:extLst>
                  <a:ext uri="{0D108BD9-81ED-4DB2-BD59-A6C34878D82A}">
                    <a16:rowId xmlns:a16="http://schemas.microsoft.com/office/drawing/2014/main" val="3476591384"/>
                  </a:ext>
                </a:extLst>
              </a:tr>
              <a:tr h="370840">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LDPC-E1</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10</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5</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0.5</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2</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4</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6</a:t>
                      </a:r>
                      <a:endParaRPr lang="zh-TW" sz="1400" b="1" kern="1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12925968"/>
                  </a:ext>
                </a:extLst>
              </a:tr>
              <a:tr h="370840">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BCH-E2</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15</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7</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0.47</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4</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4</a:t>
                      </a:r>
                      <a:endParaRPr lang="zh-TW" sz="1400" b="1" kern="100" dirty="0">
                        <a:effectLst/>
                        <a:latin typeface="Times New Roman" panose="02020603050405020304" pitchFamily="18" charset="0"/>
                        <a:cs typeface="Times New Roman" panose="02020603050405020304" pitchFamily="18" charset="0"/>
                      </a:endParaRPr>
                    </a:p>
                  </a:txBody>
                  <a:tcPr anchor="ctr"/>
                </a:tc>
                <a:tc>
                  <a:txBody>
                    <a:bodyPr/>
                    <a:lstStyle/>
                    <a:p>
                      <a:pPr algn="ctr">
                        <a:lnSpc>
                          <a:spcPct val="115000"/>
                        </a:lnSpc>
                      </a:pPr>
                      <a:r>
                        <a:rPr lang="en-US" altLang="zh-TW" sz="1400" b="1" kern="100" dirty="0">
                          <a:effectLst/>
                          <a:latin typeface="Times New Roman" panose="02020603050405020304" pitchFamily="18" charset="0"/>
                          <a:cs typeface="Times New Roman" panose="02020603050405020304" pitchFamily="18" charset="0"/>
                        </a:rPr>
                        <a:t>6</a:t>
                      </a:r>
                      <a:endParaRPr lang="zh-TW" sz="1400" b="1" kern="1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7663188"/>
                  </a:ext>
                </a:extLst>
              </a:tr>
            </a:tbl>
          </a:graphicData>
        </a:graphic>
      </p:graphicFrame>
    </p:spTree>
    <p:extLst>
      <p:ext uri="{BB962C8B-B14F-4D97-AF65-F5344CB8AC3E}">
        <p14:creationId xmlns:p14="http://schemas.microsoft.com/office/powerpoint/2010/main" val="22059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CF65E31-D8B9-1B06-5328-47FED1F40290}"/>
              </a:ext>
            </a:extLst>
          </p:cNvPr>
          <p:cNvSpPr>
            <a:spLocks noGrp="1"/>
          </p:cNvSpPr>
          <p:nvPr>
            <p:ph type="sldNum" sz="quarter" idx="10"/>
          </p:nvPr>
        </p:nvSpPr>
        <p:spPr/>
        <p:txBody>
          <a:bodyPr/>
          <a:lstStyle/>
          <a:p>
            <a:fld id="{280088F6-7C6C-4B38-8F53-C0D87CD1D86B}" type="slidenum">
              <a:rPr lang="zh-TW" altLang="en-US" smtClean="0"/>
              <a:pPr/>
              <a:t>11</a:t>
            </a:fld>
            <a:endParaRPr lang="zh-TW" altLang="en-US" dirty="0"/>
          </a:p>
        </p:txBody>
      </p:sp>
      <p:sp>
        <p:nvSpPr>
          <p:cNvPr id="3" name="文字方塊 2">
            <a:extLst>
              <a:ext uri="{FF2B5EF4-FFF2-40B4-BE49-F238E27FC236}">
                <a16:creationId xmlns:a16="http://schemas.microsoft.com/office/drawing/2014/main" id="{81833939-FC0F-6A19-A400-3A3A59A5572F}"/>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一張含有 文字, 行, 繪圖, 圖表 的圖片&#10;&#10;AI 產生的內容可能不正確。">
            <a:extLst>
              <a:ext uri="{FF2B5EF4-FFF2-40B4-BE49-F238E27FC236}">
                <a16:creationId xmlns:a16="http://schemas.microsoft.com/office/drawing/2014/main" id="{D90C16A5-0C4F-69E0-0FBE-CA5A7C263A12}"/>
              </a:ext>
            </a:extLst>
          </p:cNvPr>
          <p:cNvPicPr>
            <a:picLocks noChangeAspect="1"/>
          </p:cNvPicPr>
          <p:nvPr/>
        </p:nvPicPr>
        <p:blipFill>
          <a:blip r:embed="rId3">
            <a:extLst>
              <a:ext uri="{28A0092B-C50C-407E-A947-70E740481C1C}">
                <a14:useLocalDpi xmlns:a14="http://schemas.microsoft.com/office/drawing/2010/main" val="0"/>
              </a:ext>
            </a:extLst>
          </a:blip>
          <a:srcRect l="3990" t="3123" r="6472" b="2230"/>
          <a:stretch/>
        </p:blipFill>
        <p:spPr>
          <a:xfrm>
            <a:off x="6234049" y="1567873"/>
            <a:ext cx="5049698" cy="4017600"/>
          </a:xfrm>
          <a:prstGeom prst="rect">
            <a:avLst/>
          </a:prstGeom>
        </p:spPr>
      </p:pic>
      <p:pic>
        <p:nvPicPr>
          <p:cNvPr id="7" name="圖片 6" descr="一張含有 文字, 行, 繪圖, 圖表 的圖片&#10;&#10;AI 產生的內容可能不正確。">
            <a:extLst>
              <a:ext uri="{FF2B5EF4-FFF2-40B4-BE49-F238E27FC236}">
                <a16:creationId xmlns:a16="http://schemas.microsoft.com/office/drawing/2014/main" id="{77BF6DC9-BF7B-3791-1DBB-6908C908B684}"/>
              </a:ext>
            </a:extLst>
          </p:cNvPr>
          <p:cNvPicPr>
            <a:picLocks noChangeAspect="1"/>
          </p:cNvPicPr>
          <p:nvPr/>
        </p:nvPicPr>
        <p:blipFill>
          <a:blip r:embed="rId4">
            <a:extLst>
              <a:ext uri="{28A0092B-C50C-407E-A947-70E740481C1C}">
                <a14:useLocalDpi xmlns:a14="http://schemas.microsoft.com/office/drawing/2010/main" val="0"/>
              </a:ext>
            </a:extLst>
          </a:blip>
          <a:srcRect l="3598" t="3727" r="7647" b="1486"/>
          <a:stretch/>
        </p:blipFill>
        <p:spPr>
          <a:xfrm>
            <a:off x="977277" y="1567873"/>
            <a:ext cx="4980676" cy="4017818"/>
          </a:xfrm>
          <a:prstGeom prst="rect">
            <a:avLst/>
          </a:prstGeom>
        </p:spPr>
      </p:pic>
      <p:pic>
        <p:nvPicPr>
          <p:cNvPr id="10" name="圖片 9" descr="\documentclass{article}&#10;\usepackage{amsmath, xcolor}&#10;\pagestyle{empty}&#10;\begin{document}&#10;\begin{itemize}&#10;\item Payload : PEG-P1&#10;\item Extra   : LDPC-E1&#10;\end{itemize}&#10;&#10;\end{document}" title="IguanaTex Bitmap Display">
            <a:extLst>
              <a:ext uri="{FF2B5EF4-FFF2-40B4-BE49-F238E27FC236}">
                <a16:creationId xmlns:a16="http://schemas.microsoft.com/office/drawing/2014/main" id="{54216E1F-B4A7-7AA4-431C-51E52C46532F}"/>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424783" y="925374"/>
            <a:ext cx="1421156" cy="425011"/>
          </a:xfrm>
          <a:prstGeom prst="rect">
            <a:avLst/>
          </a:prstGeom>
        </p:spPr>
      </p:pic>
    </p:spTree>
    <p:extLst>
      <p:ext uri="{BB962C8B-B14F-4D97-AF65-F5344CB8AC3E}">
        <p14:creationId xmlns:p14="http://schemas.microsoft.com/office/powerpoint/2010/main" val="1051013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E5625-59B9-6978-2D56-0D2D88274973}"/>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39DD179-338E-5BF6-58FF-8DE5BB95754E}"/>
              </a:ext>
            </a:extLst>
          </p:cNvPr>
          <p:cNvSpPr>
            <a:spLocks noGrp="1"/>
          </p:cNvSpPr>
          <p:nvPr>
            <p:ph type="sldNum" sz="quarter" idx="10"/>
          </p:nvPr>
        </p:nvSpPr>
        <p:spPr/>
        <p:txBody>
          <a:bodyPr/>
          <a:lstStyle/>
          <a:p>
            <a:fld id="{280088F6-7C6C-4B38-8F53-C0D87CD1D86B}" type="slidenum">
              <a:rPr lang="zh-TW" altLang="en-US" smtClean="0"/>
              <a:pPr/>
              <a:t>12</a:t>
            </a:fld>
            <a:endParaRPr lang="zh-TW" altLang="en-US" dirty="0"/>
          </a:p>
        </p:txBody>
      </p:sp>
      <p:sp>
        <p:nvSpPr>
          <p:cNvPr id="3" name="文字方塊 2">
            <a:extLst>
              <a:ext uri="{FF2B5EF4-FFF2-40B4-BE49-F238E27FC236}">
                <a16:creationId xmlns:a16="http://schemas.microsoft.com/office/drawing/2014/main" id="{9B428A18-D1EE-9C90-D153-07EA1480AECB}"/>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Pros &amp; Cons</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6" name="圖片 15" descr="\documentclass{article}&#10;\usepackage{amsmath}&#10;\usepackage[dvipsnames,svgnames]{xcolor}&#10;&#10;&#10;&#10;&#10;\pagestyle{empty}&#10;\begin{document}&#10;\begin{itemize}&#10;  \item[\textcolor{DarkGreen}{\large\textbullet}] \textbf{Pros}&#10;    \begin{itemize}&#10;      \item[\textcolor{DarkGreen}{$\triangleright$}] With Free-Ride Decoding, the Extra performance even surpasses simply transmitting the extra bits.&#10;      \item[\textcolor{DarkGreen}{$\triangleright$}] Payload performance is almost unchanged.&#10;    \end{itemize}&#10;  \item[\textcolor{DarkGreen}{\large\textbullet}] \textbf{Cons}&#10;    \begin{itemize}&#10;      \item[\textcolor{DarkGreen}{$\triangleright$}] The Extra decoding employs a maximum likelihood–based decoding approach, so it isn’t practical to include too many extra bits in the process.&#10;      \item[\textcolor{DarkGreen}{$\triangleright$}] The decoding process follows a strictly serial approach: it must fully complete the extra-bit decoding before it can begin payload decoding.&#10;&#10;    \end{itemize}&#10;&#10;\end{itemize}&#10;&#10;\end{document}&#10;" title="IguanaTex Bitmap Display">
            <a:extLst>
              <a:ext uri="{FF2B5EF4-FFF2-40B4-BE49-F238E27FC236}">
                <a16:creationId xmlns:a16="http://schemas.microsoft.com/office/drawing/2014/main" id="{72E5862B-50D3-8952-0E06-B5CD36C73F3B}"/>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440413" y="1308325"/>
            <a:ext cx="7515418" cy="3390173"/>
          </a:xfrm>
          <a:prstGeom prst="rect">
            <a:avLst/>
          </a:prstGeom>
        </p:spPr>
      </p:pic>
    </p:spTree>
    <p:extLst>
      <p:ext uri="{BB962C8B-B14F-4D97-AF65-F5344CB8AC3E}">
        <p14:creationId xmlns:p14="http://schemas.microsoft.com/office/powerpoint/2010/main" val="21023422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CF4983-E483-BCBA-BF5A-EF0703C25F5A}"/>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8E09522B-5AB8-C94F-FDB7-B411660C4F2B}"/>
              </a:ext>
            </a:extLst>
          </p:cNvPr>
          <p:cNvSpPr>
            <a:spLocks noGrp="1"/>
          </p:cNvSpPr>
          <p:nvPr>
            <p:ph type="sldNum" sz="quarter" idx="10"/>
          </p:nvPr>
        </p:nvSpPr>
        <p:spPr/>
        <p:txBody>
          <a:bodyPr/>
          <a:lstStyle/>
          <a:p>
            <a:fld id="{280088F6-7C6C-4B38-8F53-C0D87CD1D86B}" type="slidenum">
              <a:rPr lang="zh-TW" altLang="en-US" smtClean="0"/>
              <a:pPr/>
              <a:t>13</a:t>
            </a:fld>
            <a:endParaRPr lang="zh-TW" altLang="en-US" dirty="0"/>
          </a:p>
        </p:txBody>
      </p:sp>
      <p:sp>
        <p:nvSpPr>
          <p:cNvPr id="4" name="文字方塊 3">
            <a:extLst>
              <a:ext uri="{FF2B5EF4-FFF2-40B4-BE49-F238E27FC236}">
                <a16:creationId xmlns:a16="http://schemas.microsoft.com/office/drawing/2014/main" id="{E7E7A36D-B320-60D2-0973-9F5E7427DBA8}"/>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 name="圖片 5"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CD06F1F3-495D-3628-FCA6-F9AF8C00E7C0}"/>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024096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80D5F-DE3F-9FCA-1A3A-8FE58380102C}"/>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23F51018-F810-C655-CFDB-621084D12EF3}"/>
              </a:ext>
            </a:extLst>
          </p:cNvPr>
          <p:cNvSpPr>
            <a:spLocks noGrp="1"/>
          </p:cNvSpPr>
          <p:nvPr>
            <p:ph type="sldNum" sz="quarter" idx="10"/>
          </p:nvPr>
        </p:nvSpPr>
        <p:spPr/>
        <p:txBody>
          <a:bodyPr/>
          <a:lstStyle/>
          <a:p>
            <a:fld id="{280088F6-7C6C-4B38-8F53-C0D87CD1D86B}" type="slidenum">
              <a:rPr lang="zh-TW" altLang="en-US" smtClean="0"/>
              <a:pPr/>
              <a:t>14</a:t>
            </a:fld>
            <a:endParaRPr lang="zh-TW" altLang="en-US" dirty="0"/>
          </a:p>
        </p:txBody>
      </p:sp>
      <p:sp>
        <p:nvSpPr>
          <p:cNvPr id="3" name="文字方塊 2">
            <a:extLst>
              <a:ext uri="{FF2B5EF4-FFF2-40B4-BE49-F238E27FC236}">
                <a16:creationId xmlns:a16="http://schemas.microsoft.com/office/drawing/2014/main" id="{2C377B17-FB5B-6E8B-A501-6AA2AA1533B6}"/>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Tanner Graph Combination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a:extLst>
              <a:ext uri="{FF2B5EF4-FFF2-40B4-BE49-F238E27FC236}">
                <a16:creationId xmlns:a16="http://schemas.microsoft.com/office/drawing/2014/main" id="{C1F88E52-310C-7ACD-D802-2F8091B7C1B2}"/>
              </a:ext>
            </a:extLst>
          </p:cNvPr>
          <p:cNvPicPr>
            <a:picLocks noChangeAspect="1"/>
          </p:cNvPicPr>
          <p:nvPr/>
        </p:nvPicPr>
        <p:blipFill>
          <a:blip r:embed="rId5">
            <a:extLst>
              <a:ext uri="{28A0092B-C50C-407E-A947-70E740481C1C}">
                <a14:useLocalDpi xmlns:a14="http://schemas.microsoft.com/office/drawing/2010/main" val="0"/>
              </a:ext>
            </a:extLst>
          </a:blip>
          <a:srcRect l="3863" t="8880"/>
          <a:stretch/>
        </p:blipFill>
        <p:spPr>
          <a:xfrm>
            <a:off x="109728" y="3907930"/>
            <a:ext cx="5688477" cy="2000052"/>
          </a:xfrm>
          <a:prstGeom prst="rect">
            <a:avLst/>
          </a:prstGeom>
        </p:spPr>
      </p:pic>
      <p:pic>
        <p:nvPicPr>
          <p:cNvPr id="7" name="圖片 6">
            <a:extLst>
              <a:ext uri="{FF2B5EF4-FFF2-40B4-BE49-F238E27FC236}">
                <a16:creationId xmlns:a16="http://schemas.microsoft.com/office/drawing/2014/main" id="{EA9EDABF-AE43-F0BB-E50D-5E1669C98D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45627" y="3591220"/>
            <a:ext cx="5137296" cy="2449977"/>
          </a:xfrm>
          <a:prstGeom prst="rect">
            <a:avLst/>
          </a:prstGeom>
        </p:spPr>
      </p:pic>
      <p:pic>
        <p:nvPicPr>
          <p:cNvPr id="9" name="圖片 8">
            <a:extLst>
              <a:ext uri="{FF2B5EF4-FFF2-40B4-BE49-F238E27FC236}">
                <a16:creationId xmlns:a16="http://schemas.microsoft.com/office/drawing/2014/main" id="{624AE8E2-236E-9FA3-8312-3972B79DFF2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13401" y="1286320"/>
            <a:ext cx="3416383" cy="1725104"/>
          </a:xfrm>
          <a:prstGeom prst="rect">
            <a:avLst/>
          </a:prstGeom>
        </p:spPr>
      </p:pic>
      <p:pic>
        <p:nvPicPr>
          <p:cNvPr id="11" name="圖片 10">
            <a:extLst>
              <a:ext uri="{FF2B5EF4-FFF2-40B4-BE49-F238E27FC236}">
                <a16:creationId xmlns:a16="http://schemas.microsoft.com/office/drawing/2014/main" id="{C0F021BB-7FD7-8B1F-2308-EA728A84A9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4088" y="948912"/>
            <a:ext cx="3121880" cy="2317869"/>
          </a:xfrm>
          <a:prstGeom prst="rect">
            <a:avLst/>
          </a:prstGeom>
        </p:spPr>
      </p:pic>
      <p:cxnSp>
        <p:nvCxnSpPr>
          <p:cNvPr id="6" name="直線單箭頭接點 5">
            <a:extLst>
              <a:ext uri="{FF2B5EF4-FFF2-40B4-BE49-F238E27FC236}">
                <a16:creationId xmlns:a16="http://schemas.microsoft.com/office/drawing/2014/main" id="{8414EAE9-A233-89F3-F21F-311198C879F0}"/>
              </a:ext>
            </a:extLst>
          </p:cNvPr>
          <p:cNvCxnSpPr/>
          <p:nvPr/>
        </p:nvCxnSpPr>
        <p:spPr>
          <a:xfrm>
            <a:off x="5719024" y="2112264"/>
            <a:ext cx="99669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12" name="圖片 11" descr="\documentclass{article}&#10;\usepackage{amsmath, xcolor}&#10;\pagestyle{empty}&#10;\begin{document}&#10;&#10;Tanner Graph&#10;&#10;\end{document}" title="IguanaTex Bitmap Display">
            <a:extLst>
              <a:ext uri="{FF2B5EF4-FFF2-40B4-BE49-F238E27FC236}">
                <a16:creationId xmlns:a16="http://schemas.microsoft.com/office/drawing/2014/main" id="{D2206908-00A9-B90B-A214-1582C6F90B72}"/>
              </a:ext>
            </a:extLst>
          </p:cNvPr>
          <p:cNvPicPr>
            <a:picLocks noChangeAspect="1"/>
          </p:cNvPicPr>
          <p:nvPr>
            <p:custDataLst>
              <p:tags r:id="rId1"/>
            </p:custDataLst>
          </p:nvPr>
        </p:nvPicPr>
        <p:blipFill>
          <a:blip r:embed="rId9">
            <a:extLst>
              <a:ext uri="{28A0092B-C50C-407E-A947-70E740481C1C}">
                <a14:useLocalDpi xmlns:a14="http://schemas.microsoft.com/office/drawing/2010/main" val="0"/>
              </a:ext>
            </a:extLst>
          </a:blip>
          <a:stretch>
            <a:fillRect/>
          </a:stretch>
        </p:blipFill>
        <p:spPr>
          <a:xfrm>
            <a:off x="5568298" y="1805933"/>
            <a:ext cx="1298148" cy="188043"/>
          </a:xfrm>
          <a:prstGeom prst="rect">
            <a:avLst/>
          </a:prstGeom>
        </p:spPr>
      </p:pic>
      <p:cxnSp>
        <p:nvCxnSpPr>
          <p:cNvPr id="13" name="直線單箭頭接點 12">
            <a:extLst>
              <a:ext uri="{FF2B5EF4-FFF2-40B4-BE49-F238E27FC236}">
                <a16:creationId xmlns:a16="http://schemas.microsoft.com/office/drawing/2014/main" id="{99453440-6D05-3113-28B5-61B64E9CC7CB}"/>
              </a:ext>
            </a:extLst>
          </p:cNvPr>
          <p:cNvCxnSpPr/>
          <p:nvPr/>
        </p:nvCxnSpPr>
        <p:spPr>
          <a:xfrm>
            <a:off x="5948931" y="4946321"/>
            <a:ext cx="99669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14" name="圖片 13" descr="\documentclass{article}&#10;\usepackage{amsmath, xcolor}&#10;\pagestyle{empty}&#10;\begin{document}&#10;&#10;Tanner Graph&#10;&#10;\end{document}" title="IguanaTex Bitmap Display">
            <a:extLst>
              <a:ext uri="{FF2B5EF4-FFF2-40B4-BE49-F238E27FC236}">
                <a16:creationId xmlns:a16="http://schemas.microsoft.com/office/drawing/2014/main" id="{B46A5BB1-1CE3-9CAD-1D15-455BED621019}"/>
              </a:ext>
            </a:extLst>
          </p:cNvPr>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5798205" y="4639990"/>
            <a:ext cx="1298148" cy="188043"/>
          </a:xfrm>
          <a:prstGeom prst="rect">
            <a:avLst/>
          </a:prstGeom>
        </p:spPr>
      </p:pic>
    </p:spTree>
    <p:extLst>
      <p:ext uri="{BB962C8B-B14F-4D97-AF65-F5344CB8AC3E}">
        <p14:creationId xmlns:p14="http://schemas.microsoft.com/office/powerpoint/2010/main" val="66739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C007-90E1-796D-6294-AEA3FC94E7FE}"/>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29CC6F97-4972-BFDB-6696-69D72E92C6BB}"/>
              </a:ext>
            </a:extLst>
          </p:cNvPr>
          <p:cNvSpPr>
            <a:spLocks noGrp="1"/>
          </p:cNvSpPr>
          <p:nvPr>
            <p:ph type="sldNum" sz="quarter" idx="10"/>
          </p:nvPr>
        </p:nvSpPr>
        <p:spPr/>
        <p:txBody>
          <a:bodyPr/>
          <a:lstStyle/>
          <a:p>
            <a:fld id="{280088F6-7C6C-4B38-8F53-C0D87CD1D86B}" type="slidenum">
              <a:rPr lang="zh-TW" altLang="en-US" smtClean="0"/>
              <a:pPr/>
              <a:t>15</a:t>
            </a:fld>
            <a:endParaRPr lang="zh-TW" altLang="en-US" dirty="0"/>
          </a:p>
        </p:txBody>
      </p:sp>
      <p:sp>
        <p:nvSpPr>
          <p:cNvPr id="3" name="文字方塊 2">
            <a:extLst>
              <a:ext uri="{FF2B5EF4-FFF2-40B4-BE49-F238E27FC236}">
                <a16:creationId xmlns:a16="http://schemas.microsoft.com/office/drawing/2014/main" id="{6B798F82-78D8-7CA4-9100-630368E654FF}"/>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Tanner Graph Combination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8" name="圖片 7" descr="一張含有 圖表, 圖畫, 寫生, 行 的圖片&#10;&#10;AI 產生的內容可能不正確。">
            <a:extLst>
              <a:ext uri="{FF2B5EF4-FFF2-40B4-BE49-F238E27FC236}">
                <a16:creationId xmlns:a16="http://schemas.microsoft.com/office/drawing/2014/main" id="{58633F57-61CD-DF75-46EA-B3E1D86A6C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5191" y="1017431"/>
            <a:ext cx="5774663" cy="4999077"/>
          </a:xfrm>
          <a:prstGeom prst="rect">
            <a:avLst/>
          </a:prstGeom>
        </p:spPr>
      </p:pic>
      <p:pic>
        <p:nvPicPr>
          <p:cNvPr id="16" name="圖片 15" descr="一張含有 圖表, 寫生, 圖畫, 行 的圖片&#10;&#10;AI 產生的內容可能不正確。">
            <a:extLst>
              <a:ext uri="{FF2B5EF4-FFF2-40B4-BE49-F238E27FC236}">
                <a16:creationId xmlns:a16="http://schemas.microsoft.com/office/drawing/2014/main" id="{14843B25-DE85-9C96-C12A-CBD046BDBC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5191" y="1016108"/>
            <a:ext cx="5776192" cy="5000400"/>
          </a:xfrm>
          <a:prstGeom prst="rect">
            <a:avLst/>
          </a:prstGeom>
        </p:spPr>
      </p:pic>
      <p:pic>
        <p:nvPicPr>
          <p:cNvPr id="18" name="圖片 17" descr="一張含有 圖表, 寫生, 圖畫, 行 的圖片&#10;&#10;AI 產生的內容可能不正確。">
            <a:extLst>
              <a:ext uri="{FF2B5EF4-FFF2-40B4-BE49-F238E27FC236}">
                <a16:creationId xmlns:a16="http://schemas.microsoft.com/office/drawing/2014/main" id="{58B738CA-A00F-EF2A-8452-188E80CF66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5191" y="1016108"/>
            <a:ext cx="5776192" cy="5000400"/>
          </a:xfrm>
          <a:prstGeom prst="rect">
            <a:avLst/>
          </a:prstGeom>
        </p:spPr>
      </p:pic>
      <p:pic>
        <p:nvPicPr>
          <p:cNvPr id="20" name="圖片 19" descr="一張含有 圖表, 寫生, 圖畫, 行 的圖片&#10;&#10;AI 產生的內容可能不正確。">
            <a:extLst>
              <a:ext uri="{FF2B5EF4-FFF2-40B4-BE49-F238E27FC236}">
                <a16:creationId xmlns:a16="http://schemas.microsoft.com/office/drawing/2014/main" id="{0DFAA97E-3216-6339-1355-1A7AE90BE2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13662" y="1016108"/>
            <a:ext cx="5776192" cy="5000400"/>
          </a:xfrm>
          <a:prstGeom prst="rect">
            <a:avLst/>
          </a:prstGeom>
        </p:spPr>
      </p:pic>
      <p:sp>
        <p:nvSpPr>
          <p:cNvPr id="23" name="矩形 22">
            <a:extLst>
              <a:ext uri="{FF2B5EF4-FFF2-40B4-BE49-F238E27FC236}">
                <a16:creationId xmlns:a16="http://schemas.microsoft.com/office/drawing/2014/main" id="{46DC5FFB-5C4F-0955-3ED4-4B5134AB43F3}"/>
              </a:ext>
            </a:extLst>
          </p:cNvPr>
          <p:cNvSpPr/>
          <p:nvPr/>
        </p:nvSpPr>
        <p:spPr>
          <a:xfrm>
            <a:off x="2857209" y="2420580"/>
            <a:ext cx="407484" cy="461665"/>
          </a:xfrm>
          <a:prstGeom prst="rect">
            <a:avLst/>
          </a:prstGeom>
          <a:noFill/>
        </p:spPr>
        <p:txBody>
          <a:bodyPr wrap="none" lIns="91440" tIns="45720" rIns="91440" bIns="45720">
            <a:spAutoFit/>
          </a:bodyPr>
          <a:lstStyle/>
          <a:p>
            <a:pPr algn="ctr"/>
            <a:r>
              <a:rPr lang="en-US" altLang="zh-TW" sz="2400" b="1" cap="none" spc="0" dirty="0">
                <a:ln w="0"/>
                <a:solidFill>
                  <a:srgbClr val="FF0000"/>
                </a:solidFill>
                <a:latin typeface="Times New Roman" panose="02020603050405020304" pitchFamily="18" charset="0"/>
                <a:cs typeface="Times New Roman" panose="02020603050405020304" pitchFamily="18" charset="0"/>
              </a:rPr>
              <a:t>A</a:t>
            </a:r>
            <a:endParaRPr lang="zh-TW" altLang="en-US" sz="2400" b="1" cap="none" spc="0" dirty="0">
              <a:ln w="0"/>
              <a:solidFill>
                <a:srgbClr val="FF0000"/>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3CFC29D-4373-34BD-9DC9-C48F0D2EBA65}"/>
              </a:ext>
            </a:extLst>
          </p:cNvPr>
          <p:cNvSpPr/>
          <p:nvPr/>
        </p:nvSpPr>
        <p:spPr>
          <a:xfrm>
            <a:off x="2866026" y="4147256"/>
            <a:ext cx="389850" cy="461665"/>
          </a:xfrm>
          <a:prstGeom prst="rect">
            <a:avLst/>
          </a:prstGeom>
          <a:noFill/>
        </p:spPr>
        <p:txBody>
          <a:bodyPr wrap="none" lIns="91440" tIns="45720" rIns="91440" bIns="45720">
            <a:spAutoFit/>
          </a:bodyPr>
          <a:lstStyle/>
          <a:p>
            <a:pPr algn="ctr"/>
            <a:r>
              <a:rPr lang="en-US" altLang="zh-TW" sz="2400" b="1" cap="none" spc="0" dirty="0">
                <a:ln w="0"/>
                <a:solidFill>
                  <a:srgbClr val="FF0000"/>
                </a:solidFill>
                <a:latin typeface="Times New Roman" panose="02020603050405020304" pitchFamily="18" charset="0"/>
                <a:cs typeface="Times New Roman" panose="02020603050405020304" pitchFamily="18" charset="0"/>
              </a:rPr>
              <a:t>B</a:t>
            </a:r>
            <a:endParaRPr lang="zh-TW" altLang="en-US" sz="2400" b="1" cap="none" spc="0" dirty="0">
              <a:ln w="0"/>
              <a:solidFill>
                <a:srgbClr val="FF0000"/>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526AE32C-7DC9-6731-3447-4381C204C41E}"/>
              </a:ext>
            </a:extLst>
          </p:cNvPr>
          <p:cNvSpPr/>
          <p:nvPr/>
        </p:nvSpPr>
        <p:spPr>
          <a:xfrm>
            <a:off x="1869499" y="3308910"/>
            <a:ext cx="792205" cy="461665"/>
          </a:xfrm>
          <a:prstGeom prst="rect">
            <a:avLst/>
          </a:prstGeom>
          <a:noFill/>
        </p:spPr>
        <p:txBody>
          <a:bodyPr wrap="none" lIns="91440" tIns="45720" rIns="91440" bIns="45720">
            <a:spAutoFit/>
          </a:bodyPr>
          <a:lstStyle/>
          <a:p>
            <a:pPr algn="ctr"/>
            <a:r>
              <a:rPr lang="en-US" altLang="zh-TW" sz="2400" b="1" cap="none" spc="0" dirty="0">
                <a:ln w="0"/>
                <a:solidFill>
                  <a:srgbClr val="FF0000"/>
                </a:solidFill>
                <a:latin typeface="Times New Roman" panose="02020603050405020304" pitchFamily="18" charset="0"/>
                <a:cs typeface="Times New Roman" panose="02020603050405020304" pitchFamily="18" charset="0"/>
              </a:rPr>
              <a:t>A^B</a:t>
            </a:r>
            <a:endParaRPr lang="zh-TW" altLang="en-US" sz="2400" b="1" cap="none" spc="0" dirty="0">
              <a:ln w="0"/>
              <a:solidFill>
                <a:srgbClr val="FF0000"/>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221EB14B-2412-AB52-F44F-7D2F40E805DB}"/>
              </a:ext>
            </a:extLst>
          </p:cNvPr>
          <p:cNvSpPr/>
          <p:nvPr/>
        </p:nvSpPr>
        <p:spPr>
          <a:xfrm>
            <a:off x="1549725" y="2908578"/>
            <a:ext cx="1383712" cy="369332"/>
          </a:xfrm>
          <a:prstGeom prst="rect">
            <a:avLst/>
          </a:prstGeom>
          <a:noFill/>
        </p:spPr>
        <p:txBody>
          <a:bodyPr wrap="none" lIns="91440" tIns="45720" rIns="91440" bIns="45720">
            <a:spAutoFit/>
          </a:bodyPr>
          <a:lstStyle/>
          <a:p>
            <a:pPr algn="ctr"/>
            <a:r>
              <a:rPr lang="en-US" altLang="zh-TW" b="1" cap="none" spc="0" dirty="0">
                <a:ln w="0"/>
                <a:solidFill>
                  <a:srgbClr val="FF0000"/>
                </a:solidFill>
                <a:latin typeface="Times New Roman" panose="02020603050405020304" pitchFamily="18" charset="0"/>
                <a:cs typeface="Times New Roman" panose="02020603050405020304" pitchFamily="18" charset="0"/>
              </a:rPr>
              <a:t>(A^B)^A^B</a:t>
            </a:r>
            <a:endParaRPr lang="zh-TW" altLang="en-US" b="1" cap="none" spc="0" dirty="0">
              <a:ln w="0"/>
              <a:solidFill>
                <a:srgbClr val="FF0000"/>
              </a:solidFill>
              <a:latin typeface="Times New Roman" panose="02020603050405020304" pitchFamily="18" charset="0"/>
              <a:cs typeface="Times New Roman" panose="02020603050405020304" pitchFamily="18" charset="0"/>
            </a:endParaRPr>
          </a:p>
        </p:txBody>
      </p:sp>
      <p:cxnSp>
        <p:nvCxnSpPr>
          <p:cNvPr id="29" name="直線接點 28">
            <a:extLst>
              <a:ext uri="{FF2B5EF4-FFF2-40B4-BE49-F238E27FC236}">
                <a16:creationId xmlns:a16="http://schemas.microsoft.com/office/drawing/2014/main" id="{003BB986-4602-C2FF-4B3A-85A5AA7F751D}"/>
              </a:ext>
            </a:extLst>
          </p:cNvPr>
          <p:cNvCxnSpPr>
            <a:cxnSpLocks/>
          </p:cNvCxnSpPr>
          <p:nvPr/>
        </p:nvCxnSpPr>
        <p:spPr>
          <a:xfrm>
            <a:off x="2866026" y="3203364"/>
            <a:ext cx="389850" cy="19597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33" name="圖片 32" descr="一張含有 圖表, 寫生, 圖畫 的圖片&#10;&#10;AI 產生的內容可能不正確。">
            <a:extLst>
              <a:ext uri="{FF2B5EF4-FFF2-40B4-BE49-F238E27FC236}">
                <a16:creationId xmlns:a16="http://schemas.microsoft.com/office/drawing/2014/main" id="{245D5E2C-FF52-9CEB-E1DC-AB4AF63AE7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12133" y="1016108"/>
            <a:ext cx="5768511" cy="5000400"/>
          </a:xfrm>
          <a:prstGeom prst="rect">
            <a:avLst/>
          </a:prstGeom>
        </p:spPr>
      </p:pic>
      <p:sp>
        <p:nvSpPr>
          <p:cNvPr id="35" name="橢圓 34">
            <a:extLst>
              <a:ext uri="{FF2B5EF4-FFF2-40B4-BE49-F238E27FC236}">
                <a16:creationId xmlns:a16="http://schemas.microsoft.com/office/drawing/2014/main" id="{824CAFF8-E0AF-23FB-F980-755B6A638838}"/>
              </a:ext>
            </a:extLst>
          </p:cNvPr>
          <p:cNvSpPr/>
          <p:nvPr/>
        </p:nvSpPr>
        <p:spPr>
          <a:xfrm>
            <a:off x="3139737" y="247674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橢圓 35">
            <a:extLst>
              <a:ext uri="{FF2B5EF4-FFF2-40B4-BE49-F238E27FC236}">
                <a16:creationId xmlns:a16="http://schemas.microsoft.com/office/drawing/2014/main" id="{1D411281-EE38-5C8F-FF05-809EBEC72C18}"/>
              </a:ext>
            </a:extLst>
          </p:cNvPr>
          <p:cNvSpPr/>
          <p:nvPr/>
        </p:nvSpPr>
        <p:spPr>
          <a:xfrm>
            <a:off x="4230349" y="247674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橢圓 36">
            <a:extLst>
              <a:ext uri="{FF2B5EF4-FFF2-40B4-BE49-F238E27FC236}">
                <a16:creationId xmlns:a16="http://schemas.microsoft.com/office/drawing/2014/main" id="{5B14B3D1-AC99-450E-0CB8-31FD31DBB0A7}"/>
              </a:ext>
            </a:extLst>
          </p:cNvPr>
          <p:cNvSpPr/>
          <p:nvPr/>
        </p:nvSpPr>
        <p:spPr>
          <a:xfrm>
            <a:off x="3152437" y="407679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橢圓 37">
            <a:extLst>
              <a:ext uri="{FF2B5EF4-FFF2-40B4-BE49-F238E27FC236}">
                <a16:creationId xmlns:a16="http://schemas.microsoft.com/office/drawing/2014/main" id="{D24AA858-5564-AD54-A860-E0467A2867E3}"/>
              </a:ext>
            </a:extLst>
          </p:cNvPr>
          <p:cNvSpPr/>
          <p:nvPr/>
        </p:nvSpPr>
        <p:spPr>
          <a:xfrm>
            <a:off x="5292757" y="247674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橢圓 38">
            <a:extLst>
              <a:ext uri="{FF2B5EF4-FFF2-40B4-BE49-F238E27FC236}">
                <a16:creationId xmlns:a16="http://schemas.microsoft.com/office/drawing/2014/main" id="{454ADD12-8F12-8752-EBCB-6F4EB2FCBC9A}"/>
              </a:ext>
            </a:extLst>
          </p:cNvPr>
          <p:cNvSpPr/>
          <p:nvPr/>
        </p:nvSpPr>
        <p:spPr>
          <a:xfrm>
            <a:off x="6368700" y="247674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 name="橢圓 39">
            <a:extLst>
              <a:ext uri="{FF2B5EF4-FFF2-40B4-BE49-F238E27FC236}">
                <a16:creationId xmlns:a16="http://schemas.microsoft.com/office/drawing/2014/main" id="{F61BA3C6-6732-11A1-3FCE-4BD2D00A791F}"/>
              </a:ext>
            </a:extLst>
          </p:cNvPr>
          <p:cNvSpPr/>
          <p:nvPr/>
        </p:nvSpPr>
        <p:spPr>
          <a:xfrm>
            <a:off x="3762349" y="4064888"/>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橢圓 40">
            <a:extLst>
              <a:ext uri="{FF2B5EF4-FFF2-40B4-BE49-F238E27FC236}">
                <a16:creationId xmlns:a16="http://schemas.microsoft.com/office/drawing/2014/main" id="{2CF7A4E0-4FA5-B454-D806-C6492C525037}"/>
              </a:ext>
            </a:extLst>
          </p:cNvPr>
          <p:cNvSpPr/>
          <p:nvPr/>
        </p:nvSpPr>
        <p:spPr>
          <a:xfrm>
            <a:off x="4383552" y="4076794"/>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橢圓 41">
            <a:extLst>
              <a:ext uri="{FF2B5EF4-FFF2-40B4-BE49-F238E27FC236}">
                <a16:creationId xmlns:a16="http://schemas.microsoft.com/office/drawing/2014/main" id="{503425A0-E799-A0BA-F183-D29AAEA7B2CA}"/>
              </a:ext>
            </a:extLst>
          </p:cNvPr>
          <p:cNvSpPr/>
          <p:nvPr/>
        </p:nvSpPr>
        <p:spPr>
          <a:xfrm>
            <a:off x="5087595" y="4064888"/>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59311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3"/>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29"/>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2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26"/>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2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P spid="25" grpId="0"/>
      <p:bldP spid="25" grpId="1"/>
      <p:bldP spid="26" grpId="0"/>
      <p:bldP spid="26" grpId="1"/>
      <p:bldP spid="27" grpId="0"/>
      <p:bldP spid="27" grpId="1"/>
      <p:bldP spid="35" grpId="0" animBg="1"/>
      <p:bldP spid="36" grpId="0" animBg="1"/>
      <p:bldP spid="37" grpId="0" animBg="1"/>
      <p:bldP spid="38" grpId="0" animBg="1"/>
      <p:bldP spid="39" grpId="0" animBg="1"/>
      <p:bldP spid="40" grpId="0" animBg="1"/>
      <p:bldP spid="41" grpId="0" animBg="1"/>
      <p:bldP spid="4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3B4F5-1E6A-D42C-F9CC-7DC5B2D38A0B}"/>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53D85A12-E2DE-4C2F-1A48-BD9EB641966B}"/>
              </a:ext>
            </a:extLst>
          </p:cNvPr>
          <p:cNvSpPr>
            <a:spLocks noGrp="1"/>
          </p:cNvSpPr>
          <p:nvPr>
            <p:ph type="sldNum" sz="quarter" idx="10"/>
          </p:nvPr>
        </p:nvSpPr>
        <p:spPr/>
        <p:txBody>
          <a:bodyPr/>
          <a:lstStyle/>
          <a:p>
            <a:fld id="{280088F6-7C6C-4B38-8F53-C0D87CD1D86B}" type="slidenum">
              <a:rPr lang="zh-TW" altLang="en-US" smtClean="0"/>
              <a:pPr/>
              <a:t>16</a:t>
            </a:fld>
            <a:endParaRPr lang="zh-TW" altLang="en-US" dirty="0"/>
          </a:p>
        </p:txBody>
      </p:sp>
      <p:sp>
        <p:nvSpPr>
          <p:cNvPr id="4" name="文字方塊 3">
            <a:extLst>
              <a:ext uri="{FF2B5EF4-FFF2-40B4-BE49-F238E27FC236}">
                <a16:creationId xmlns:a16="http://schemas.microsoft.com/office/drawing/2014/main" id="{6F4CEB77-4A70-E3F1-5415-F26C182BBD67}"/>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 name="圖片 2"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1BE283DB-A72F-2068-7243-BC735D610895}"/>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047999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2630F-5126-F059-4BD4-003D5AE4B07A}"/>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11C981A-EA7C-1525-A0E4-042CC8DAFD1C}"/>
              </a:ext>
            </a:extLst>
          </p:cNvPr>
          <p:cNvSpPr>
            <a:spLocks noGrp="1"/>
          </p:cNvSpPr>
          <p:nvPr>
            <p:ph type="sldNum" sz="quarter" idx="10"/>
          </p:nvPr>
        </p:nvSpPr>
        <p:spPr/>
        <p:txBody>
          <a:bodyPr/>
          <a:lstStyle/>
          <a:p>
            <a:fld id="{280088F6-7C6C-4B38-8F53-C0D87CD1D86B}" type="slidenum">
              <a:rPr lang="zh-TW" altLang="en-US" smtClean="0"/>
              <a:pPr/>
              <a:t>17</a:t>
            </a:fld>
            <a:endParaRPr lang="zh-TW" altLang="en-US" dirty="0"/>
          </a:p>
        </p:txBody>
      </p:sp>
      <p:sp>
        <p:nvSpPr>
          <p:cNvPr id="3" name="文字方塊 2">
            <a:extLst>
              <a:ext uri="{FF2B5EF4-FFF2-40B4-BE49-F238E27FC236}">
                <a16:creationId xmlns:a16="http://schemas.microsoft.com/office/drawing/2014/main" id="{5E4CD454-FDAC-2496-6743-DEA68634BC1D}"/>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Concept</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5" name="圖片 14" descr="\documentclass{article}&#10;\usepackage{amsmath}&#10;&#10;\usepackage[dvipsnames]{xcolor}&#10;\pagestyle{empty}&#10;\begin{document}&#10;\begin{itemize}&#10;  \item Puncturing in LDPC (Low-Density Parity-Check) codes refers to the deliberate omission of certain coded bits before transmission to increase the effective code rate. After generating a full LDPC codeword according to a base code rate, the encoder simply removes (punctures) a predefined subset of bits and does not send them over the channel. At the decoder, these punctured positions are treated as erasures; the remaining received bits and the code’s sparse parity-check structure are used to infer the missing values during iterative decoding.&#10;&#10;&#10;\item Puncturing lets our adapt the code rate without changing the parity-check matrix but reduces redundancy and degrades error-correction performance. It is typically combined with rate-matching in standards like LTE and 5G NR to optimize throughput and reliability.&#10;\end{itemize}&#10;\end{document}&#10;&#10;&#10;&#10;&#10;&#10;&#10;&#10;&#10;" title="IguanaTex Bitmap Display">
            <a:extLst>
              <a:ext uri="{FF2B5EF4-FFF2-40B4-BE49-F238E27FC236}">
                <a16:creationId xmlns:a16="http://schemas.microsoft.com/office/drawing/2014/main" id="{969F4F7E-803C-0D2F-85E8-B3F2F56F0177}"/>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508313" y="1407429"/>
            <a:ext cx="8491004" cy="3855729"/>
          </a:xfrm>
          <a:prstGeom prst="rect">
            <a:avLst/>
          </a:prstGeom>
        </p:spPr>
      </p:pic>
    </p:spTree>
    <p:extLst>
      <p:ext uri="{BB962C8B-B14F-4D97-AF65-F5344CB8AC3E}">
        <p14:creationId xmlns:p14="http://schemas.microsoft.com/office/powerpoint/2010/main" val="3414262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DDBAA-42B7-AC1A-BA44-47B37B2DA95B}"/>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7C3C448-2B09-891C-A7F0-00A834F44C7B}"/>
              </a:ext>
            </a:extLst>
          </p:cNvPr>
          <p:cNvSpPr>
            <a:spLocks noGrp="1"/>
          </p:cNvSpPr>
          <p:nvPr>
            <p:ph type="sldNum" sz="quarter" idx="10"/>
          </p:nvPr>
        </p:nvSpPr>
        <p:spPr/>
        <p:txBody>
          <a:bodyPr/>
          <a:lstStyle/>
          <a:p>
            <a:fld id="{280088F6-7C6C-4B38-8F53-C0D87CD1D86B}" type="slidenum">
              <a:rPr lang="zh-TW" altLang="en-US" smtClean="0"/>
              <a:pPr/>
              <a:t>18</a:t>
            </a:fld>
            <a:endParaRPr lang="zh-TW" altLang="en-US" dirty="0"/>
          </a:p>
        </p:txBody>
      </p:sp>
      <p:pic>
        <p:nvPicPr>
          <p:cNvPr id="26" name="圖片 25" descr="\documentclass{article}&#10;\usepackage{amsmath}&#10;&#10;\usepackage[dvipsnames]{xcolor}&#10;\pagestyle{empty}&#10;\begin{document}&#10;\begin{itemize}&#10;  \item A punctured variable node can be reliably recovered if it is connected to a sufficient number of check nodes, each of which is itself connected to reliable variable nodes.&#10;&#10;\item Generally, a punctured variable node $V$ is called $k$-step recoverable (k-SR) if $V$ has at least one neighbor $C$, such that&#10;\[&#10;  N(C)\setminus\{V\}&#10;\]&#10;contains at least one $(k-1)$-SR node and all other nodes are $m$-SR for some $0 \le m \le k-1$.  &#10;The $k$-SR node is recovered after the $k$-th iteration.  &#10;&#10;\end{itemize}&#10;\end{document}&#10;&#10;&#10;&#10;&#10;&#10;&#10;&#10;&#10;" title="IguanaTex Bitmap Display">
            <a:extLst>
              <a:ext uri="{FF2B5EF4-FFF2-40B4-BE49-F238E27FC236}">
                <a16:creationId xmlns:a16="http://schemas.microsoft.com/office/drawing/2014/main" id="{709E8C67-D959-CBD7-1C82-41C14110D7BF}"/>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380724" y="1143366"/>
            <a:ext cx="8487894" cy="3107256"/>
          </a:xfrm>
          <a:prstGeom prst="rect">
            <a:avLst/>
          </a:prstGeom>
        </p:spPr>
      </p:pic>
      <p:grpSp>
        <p:nvGrpSpPr>
          <p:cNvPr id="27" name="群組 26">
            <a:extLst>
              <a:ext uri="{FF2B5EF4-FFF2-40B4-BE49-F238E27FC236}">
                <a16:creationId xmlns:a16="http://schemas.microsoft.com/office/drawing/2014/main" id="{4C4691E7-DA89-1955-657E-DDA580224DEF}"/>
              </a:ext>
            </a:extLst>
          </p:cNvPr>
          <p:cNvGrpSpPr/>
          <p:nvPr/>
        </p:nvGrpSpPr>
        <p:grpSpPr>
          <a:xfrm>
            <a:off x="9063213" y="3017920"/>
            <a:ext cx="3128787" cy="3271827"/>
            <a:chOff x="7438394" y="1367543"/>
            <a:chExt cx="4544059" cy="4782571"/>
          </a:xfrm>
        </p:grpSpPr>
        <p:pic>
          <p:nvPicPr>
            <p:cNvPr id="28" name="圖片 27">
              <a:extLst>
                <a:ext uri="{FF2B5EF4-FFF2-40B4-BE49-F238E27FC236}">
                  <a16:creationId xmlns:a16="http://schemas.microsoft.com/office/drawing/2014/main" id="{13044F36-0FC0-3AC6-EE90-5A8ED04CDE9C}"/>
                </a:ext>
              </a:extLst>
            </p:cNvPr>
            <p:cNvPicPr>
              <a:picLocks noChangeAspect="1"/>
            </p:cNvPicPr>
            <p:nvPr/>
          </p:nvPicPr>
          <p:blipFill>
            <a:blip r:embed="rId7"/>
            <a:stretch>
              <a:fillRect/>
            </a:stretch>
          </p:blipFill>
          <p:spPr>
            <a:xfrm>
              <a:off x="7438394" y="1367543"/>
              <a:ext cx="4544059" cy="4010585"/>
            </a:xfrm>
            <a:prstGeom prst="rect">
              <a:avLst/>
            </a:prstGeom>
          </p:spPr>
        </p:pic>
        <p:pic>
          <p:nvPicPr>
            <p:cNvPr id="29" name="圖片 28" descr="\documentclass{article}&#10;\usepackage{amsmath, xcolor}&#10;\pagestyle{empty}&#10;\begin{document}&#10;\begin{itemize}&#10;\item filled circles: unpunctured nodes&#10;\item unfilled circles: punctured nodes&#10;\end{itemize}&#10;&#10;\end{document}" title="IguanaTex Bitmap Display">
              <a:extLst>
                <a:ext uri="{FF2B5EF4-FFF2-40B4-BE49-F238E27FC236}">
                  <a16:creationId xmlns:a16="http://schemas.microsoft.com/office/drawing/2014/main" id="{A6034C5A-3C12-E497-9975-F7CFA1151A5F}"/>
                </a:ext>
              </a:extLst>
            </p:cNvPr>
            <p:cNvPicPr>
              <a:picLocks noChangeAspect="1"/>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7438394" y="5490457"/>
              <a:ext cx="3443658" cy="659657"/>
            </a:xfrm>
            <a:prstGeom prst="rect">
              <a:avLst/>
            </a:prstGeom>
          </p:spPr>
        </p:pic>
      </p:grpSp>
      <p:pic>
        <p:nvPicPr>
          <p:cNvPr id="5" name="圖片 4" descr="\documentclass{article}&#10;\usepackage{amsmath, xcolor,bm}&#10;\pagestyle{empty}&#10;\begin{document}&#10;&#10;Recovery Tree&#10;&#10;\end{document}" title="IguanaTex Bitmap Display">
            <a:extLst>
              <a:ext uri="{FF2B5EF4-FFF2-40B4-BE49-F238E27FC236}">
                <a16:creationId xmlns:a16="http://schemas.microsoft.com/office/drawing/2014/main" id="{1AE8705A-07AD-D61E-3358-9CCA67A3A4D5}"/>
              </a:ext>
            </a:extLst>
          </p:cNvPr>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10248769" y="2450140"/>
            <a:ext cx="1090133" cy="156800"/>
          </a:xfrm>
          <a:prstGeom prst="rect">
            <a:avLst/>
          </a:prstGeom>
        </p:spPr>
      </p:pic>
      <p:sp>
        <p:nvSpPr>
          <p:cNvPr id="6" name="文字方塊 5">
            <a:extLst>
              <a:ext uri="{FF2B5EF4-FFF2-40B4-BE49-F238E27FC236}">
                <a16:creationId xmlns:a16="http://schemas.microsoft.com/office/drawing/2014/main" id="{58ACBF3D-6177-91D6-75DC-E795C8A419E5}"/>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k-SR</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1034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43EF69-3D86-6B37-19AD-8A7FBCB56A21}"/>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D0AEAD3-871E-DBB0-D118-7399BF6E60E1}"/>
              </a:ext>
            </a:extLst>
          </p:cNvPr>
          <p:cNvSpPr>
            <a:spLocks noGrp="1"/>
          </p:cNvSpPr>
          <p:nvPr>
            <p:ph type="sldNum" sz="quarter" idx="10"/>
          </p:nvPr>
        </p:nvSpPr>
        <p:spPr/>
        <p:txBody>
          <a:bodyPr/>
          <a:lstStyle/>
          <a:p>
            <a:fld id="{280088F6-7C6C-4B38-8F53-C0D87CD1D86B}" type="slidenum">
              <a:rPr lang="zh-TW" altLang="en-US" smtClean="0"/>
              <a:pPr/>
              <a:t>19</a:t>
            </a:fld>
            <a:endParaRPr lang="zh-TW" altLang="en-US" dirty="0"/>
          </a:p>
        </p:txBody>
      </p:sp>
      <p:sp>
        <p:nvSpPr>
          <p:cNvPr id="3" name="文字方塊 2">
            <a:extLst>
              <a:ext uri="{FF2B5EF4-FFF2-40B4-BE49-F238E27FC236}">
                <a16:creationId xmlns:a16="http://schemas.microsoft.com/office/drawing/2014/main" id="{AA85DA09-2F93-0EA7-8A76-ADE294B380BB}"/>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k-SR</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8" name="圖片 17" descr="\documentclass{article}&#10;\usepackage{amsmath, xcolor,bm}&#10;\pagestyle{empty}&#10;\begin{document}&#10;&#10;\section*{Recovery Error Probability}&#10;Let $G_{k&gt;0}$ be the set of variable nodes at depth $\le k$ in the recovery tree of $v$. Over a BEC with erasure probability~$\zeta$, the recovery error probability of a variable node $v$ is&#10;\begin{equation*}&#10;P_e(v) = \tfrac12\bigl(1 - \Phi(v,\zeta)\bigr),&#10;\end{equation*}&#10;where&#10;\begin{equation*}&#10;\Phi(v,\zeta)= (1-\zeta)^{S(v)},&#10;\end{equation*}&#10;and $S(v)$ is the number of surviving neighbors of $v$ in its recovery tree.&#10;&#10;&#10;\end{document}&#10;" title="IguanaTex Bitmap Display">
            <a:extLst>
              <a:ext uri="{FF2B5EF4-FFF2-40B4-BE49-F238E27FC236}">
                <a16:creationId xmlns:a16="http://schemas.microsoft.com/office/drawing/2014/main" id="{81781A3A-B246-6EE5-4431-671BF19615C7}"/>
              </a:ext>
            </a:extLst>
          </p:cNvPr>
          <p:cNvPicPr>
            <a:picLocks noChangeAspect="1"/>
          </p:cNvPicPr>
          <p:nvPr>
            <p:custDataLst>
              <p:tags r:id="rId1"/>
            </p:custDataLst>
          </p:nvPr>
        </p:nvPicPr>
        <p:blipFill>
          <a:blip r:embed="rId9">
            <a:extLst>
              <a:ext uri="{28A0092B-C50C-407E-A947-70E740481C1C}">
                <a14:useLocalDpi xmlns:a14="http://schemas.microsoft.com/office/drawing/2010/main" val="0"/>
              </a:ext>
            </a:extLst>
          </a:blip>
          <a:stretch>
            <a:fillRect/>
          </a:stretch>
        </p:blipFill>
        <p:spPr>
          <a:xfrm>
            <a:off x="333513" y="890759"/>
            <a:ext cx="7863773" cy="2696228"/>
          </a:xfrm>
          <a:prstGeom prst="rect">
            <a:avLst/>
          </a:prstGeom>
        </p:spPr>
      </p:pic>
      <p:pic>
        <p:nvPicPr>
          <p:cNvPr id="5" name="圖片 4" descr="\documentclass{article}&#10;\usepackage{amsmath, xcolor,bm}&#10;\pagestyle{empty}&#10;\begin{document}&#10;&#10;\subsection*{Base Case ($k=1$)}&#10;For $k=1$, all variable nodes in the recovery tree of $v$ lie in $G_0$.  Each surviving check node has degree~$d_c$, so&#10;\begin{align*}&#10;P_e(v) &amp;= \tfrac12\bigl(1 - (1-\zeta)^{d_c-1}\bigr)&#10;        = \tfrac12\bigl(1 - (1-\zeta)^{S(v)}\bigr)&#10;        = \tfrac12\bigl(1 - \Phi(v,\zeta)\bigr).&#10;\end{align*}&#10;Here $d_c$ is the degree of the surviving check node of~$v$.&#10;&#10;\end{document}" title="IguanaTex Bitmap Display">
            <a:extLst>
              <a:ext uri="{FF2B5EF4-FFF2-40B4-BE49-F238E27FC236}">
                <a16:creationId xmlns:a16="http://schemas.microsoft.com/office/drawing/2014/main" id="{6252B01D-7BED-461E-F12B-B66B9E440648}"/>
              </a:ext>
            </a:extLst>
          </p:cNvPr>
          <p:cNvPicPr>
            <a:picLocks noChangeAspect="1"/>
          </p:cNvPicPr>
          <p:nvPr>
            <p:custDataLst>
              <p:tags r:id="rId2"/>
            </p:custDataLst>
          </p:nvPr>
        </p:nvPicPr>
        <p:blipFill>
          <a:blip r:embed="rId10">
            <a:extLst>
              <a:ext uri="{28A0092B-C50C-407E-A947-70E740481C1C}">
                <a14:useLocalDpi xmlns:a14="http://schemas.microsoft.com/office/drawing/2010/main" val="0"/>
              </a:ext>
            </a:extLst>
          </a:blip>
          <a:stretch>
            <a:fillRect/>
          </a:stretch>
        </p:blipFill>
        <p:spPr>
          <a:xfrm>
            <a:off x="352714" y="4021185"/>
            <a:ext cx="7844570" cy="1946057"/>
          </a:xfrm>
          <a:prstGeom prst="rect">
            <a:avLst/>
          </a:prstGeom>
        </p:spPr>
      </p:pic>
      <p:grpSp>
        <p:nvGrpSpPr>
          <p:cNvPr id="4" name="群組 3">
            <a:extLst>
              <a:ext uri="{FF2B5EF4-FFF2-40B4-BE49-F238E27FC236}">
                <a16:creationId xmlns:a16="http://schemas.microsoft.com/office/drawing/2014/main" id="{A76F19D5-B517-C36F-A27F-AD76E5469069}"/>
              </a:ext>
            </a:extLst>
          </p:cNvPr>
          <p:cNvGrpSpPr/>
          <p:nvPr/>
        </p:nvGrpSpPr>
        <p:grpSpPr>
          <a:xfrm>
            <a:off x="9450439" y="3262220"/>
            <a:ext cx="2371112" cy="2840206"/>
            <a:chOff x="9450439" y="3262220"/>
            <a:chExt cx="2371112" cy="2840206"/>
          </a:xfrm>
        </p:grpSpPr>
        <p:sp>
          <p:nvSpPr>
            <p:cNvPr id="10" name="橢圓 9">
              <a:extLst>
                <a:ext uri="{FF2B5EF4-FFF2-40B4-BE49-F238E27FC236}">
                  <a16:creationId xmlns:a16="http://schemas.microsoft.com/office/drawing/2014/main" id="{66AD2C69-4E72-36EF-9082-6621952494C0}"/>
                </a:ext>
              </a:extLst>
            </p:cNvPr>
            <p:cNvSpPr/>
            <p:nvPr/>
          </p:nvSpPr>
          <p:spPr>
            <a:xfrm>
              <a:off x="10366634" y="3544818"/>
              <a:ext cx="360000" cy="36000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橢圓 10">
              <a:extLst>
                <a:ext uri="{FF2B5EF4-FFF2-40B4-BE49-F238E27FC236}">
                  <a16:creationId xmlns:a16="http://schemas.microsoft.com/office/drawing/2014/main" id="{AC181455-8A29-F7B2-E56D-F60420BCD9D5}"/>
                </a:ext>
              </a:extLst>
            </p:cNvPr>
            <p:cNvSpPr/>
            <p:nvPr/>
          </p:nvSpPr>
          <p:spPr>
            <a:xfrm>
              <a:off x="9574915" y="4994213"/>
              <a:ext cx="360000" cy="36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a:extLst>
                <a:ext uri="{FF2B5EF4-FFF2-40B4-BE49-F238E27FC236}">
                  <a16:creationId xmlns:a16="http://schemas.microsoft.com/office/drawing/2014/main" id="{64D1E859-152B-2E34-CE2E-A2ADCFAF01A0}"/>
                </a:ext>
              </a:extLst>
            </p:cNvPr>
            <p:cNvSpPr/>
            <p:nvPr/>
          </p:nvSpPr>
          <p:spPr>
            <a:xfrm>
              <a:off x="10366634" y="4994212"/>
              <a:ext cx="360000" cy="36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橢圓 12">
              <a:extLst>
                <a:ext uri="{FF2B5EF4-FFF2-40B4-BE49-F238E27FC236}">
                  <a16:creationId xmlns:a16="http://schemas.microsoft.com/office/drawing/2014/main" id="{69525302-5AC3-1AE4-E9A7-5312E4CDD1C7}"/>
                </a:ext>
              </a:extLst>
            </p:cNvPr>
            <p:cNvSpPr/>
            <p:nvPr/>
          </p:nvSpPr>
          <p:spPr>
            <a:xfrm>
              <a:off x="11158353" y="4994212"/>
              <a:ext cx="360000" cy="36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13">
              <a:extLst>
                <a:ext uri="{FF2B5EF4-FFF2-40B4-BE49-F238E27FC236}">
                  <a16:creationId xmlns:a16="http://schemas.microsoft.com/office/drawing/2014/main" id="{DC99A72D-C134-4EB6-166D-3BDD3DEDE74E}"/>
                </a:ext>
              </a:extLst>
            </p:cNvPr>
            <p:cNvSpPr/>
            <p:nvPr/>
          </p:nvSpPr>
          <p:spPr>
            <a:xfrm>
              <a:off x="10366634" y="4270550"/>
              <a:ext cx="360000" cy="3600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 name="直線接點 15">
              <a:extLst>
                <a:ext uri="{FF2B5EF4-FFF2-40B4-BE49-F238E27FC236}">
                  <a16:creationId xmlns:a16="http://schemas.microsoft.com/office/drawing/2014/main" id="{D666D123-D7C6-E453-C9EA-0B9243AC201C}"/>
                </a:ext>
              </a:extLst>
            </p:cNvPr>
            <p:cNvCxnSpPr>
              <a:stCxn id="11" idx="0"/>
              <a:endCxn id="14" idx="2"/>
            </p:cNvCxnSpPr>
            <p:nvPr/>
          </p:nvCxnSpPr>
          <p:spPr>
            <a:xfrm flipV="1">
              <a:off x="9754915" y="4630550"/>
              <a:ext cx="791719" cy="36366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直線接點 16">
              <a:extLst>
                <a:ext uri="{FF2B5EF4-FFF2-40B4-BE49-F238E27FC236}">
                  <a16:creationId xmlns:a16="http://schemas.microsoft.com/office/drawing/2014/main" id="{94C23EDC-7384-381E-3A47-1385EBC3ED09}"/>
                </a:ext>
              </a:extLst>
            </p:cNvPr>
            <p:cNvCxnSpPr>
              <a:cxnSpLocks/>
              <a:stCxn id="12" idx="0"/>
              <a:endCxn id="14" idx="2"/>
            </p:cNvCxnSpPr>
            <p:nvPr/>
          </p:nvCxnSpPr>
          <p:spPr>
            <a:xfrm flipV="1">
              <a:off x="10546634" y="4630550"/>
              <a:ext cx="0" cy="363662"/>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直線接點 19">
              <a:extLst>
                <a:ext uri="{FF2B5EF4-FFF2-40B4-BE49-F238E27FC236}">
                  <a16:creationId xmlns:a16="http://schemas.microsoft.com/office/drawing/2014/main" id="{B817634D-D480-3484-41D9-F1F0F8AE09E6}"/>
                </a:ext>
              </a:extLst>
            </p:cNvPr>
            <p:cNvCxnSpPr>
              <a:cxnSpLocks/>
              <a:stCxn id="13" idx="0"/>
              <a:endCxn id="14" idx="2"/>
            </p:cNvCxnSpPr>
            <p:nvPr/>
          </p:nvCxnSpPr>
          <p:spPr>
            <a:xfrm flipH="1" flipV="1">
              <a:off x="10546634" y="4630550"/>
              <a:ext cx="791719" cy="363662"/>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直線接點 22">
              <a:extLst>
                <a:ext uri="{FF2B5EF4-FFF2-40B4-BE49-F238E27FC236}">
                  <a16:creationId xmlns:a16="http://schemas.microsoft.com/office/drawing/2014/main" id="{33B6FBB9-FFDC-249B-2C0E-C35DA4661B1F}"/>
                </a:ext>
              </a:extLst>
            </p:cNvPr>
            <p:cNvCxnSpPr>
              <a:cxnSpLocks/>
              <a:stCxn id="14" idx="0"/>
              <a:endCxn id="10" idx="4"/>
            </p:cNvCxnSpPr>
            <p:nvPr/>
          </p:nvCxnSpPr>
          <p:spPr>
            <a:xfrm flipV="1">
              <a:off x="10546634" y="3904818"/>
              <a:ext cx="0" cy="365732"/>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35" name="圖片 34" descr="\documentclass{article}&#10;\usepackage{amsmath, xcolor,bm}&#10;\pagestyle{empty}&#10;\begin{document}&#10;&#10;1-SR node&#10;\end{document}" title="IguanaTex Bitmap Display">
              <a:extLst>
                <a:ext uri="{FF2B5EF4-FFF2-40B4-BE49-F238E27FC236}">
                  <a16:creationId xmlns:a16="http://schemas.microsoft.com/office/drawing/2014/main" id="{4BBD63F7-6A3D-5BFE-52D9-A4930BC10839}"/>
                </a:ext>
              </a:extLst>
            </p:cNvPr>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10125965" y="3262220"/>
              <a:ext cx="896000" cy="147505"/>
            </a:xfrm>
            <a:prstGeom prst="rect">
              <a:avLst/>
            </a:prstGeom>
          </p:spPr>
        </p:pic>
        <p:pic>
          <p:nvPicPr>
            <p:cNvPr id="37" name="圖片 36" descr="\documentclass{article}&#10;\usepackage{amsmath, xcolor,bm}&#10;\pagestyle{empty}&#10;\begin{document}&#10;&#10;$v$&#10;&#10;\end{document}" title="IguanaTex Bitmap Display">
              <a:extLst>
                <a:ext uri="{FF2B5EF4-FFF2-40B4-BE49-F238E27FC236}">
                  <a16:creationId xmlns:a16="http://schemas.microsoft.com/office/drawing/2014/main" id="{6EC54341-47B1-16CD-C1A5-1FF6D525A4F9}"/>
                </a:ext>
              </a:extLst>
            </p:cNvPr>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10495891" y="3685852"/>
              <a:ext cx="101486" cy="102857"/>
            </a:xfrm>
            <a:prstGeom prst="rect">
              <a:avLst/>
            </a:prstGeom>
          </p:spPr>
        </p:pic>
        <p:pic>
          <p:nvPicPr>
            <p:cNvPr id="39" name="圖片 38" descr="\documentclass{article}&#10;\usepackage{amsmath, xcolor,bm}&#10;\pagestyle{empty}&#10;\begin{document}&#10;&#10;S(v) = 3&#10;&#10;\end{document}" title="IguanaTex Bitmap Display">
              <a:extLst>
                <a:ext uri="{FF2B5EF4-FFF2-40B4-BE49-F238E27FC236}">
                  <a16:creationId xmlns:a16="http://schemas.microsoft.com/office/drawing/2014/main" id="{3BB8BCF2-B2B2-D57F-56FE-F6EE6A4A7292}"/>
                </a:ext>
              </a:extLst>
            </p:cNvPr>
            <p:cNvPicPr>
              <a:picLocks noChangeAspect="1"/>
            </p:cNvPicPr>
            <p:nvPr>
              <p:custDataLst>
                <p:tags r:id="rId5"/>
              </p:custDataLst>
            </p:nvPr>
          </p:nvPicPr>
          <p:blipFill>
            <a:blip r:embed="rId13">
              <a:extLst>
                <a:ext uri="{28A0092B-C50C-407E-A947-70E740481C1C}">
                  <a14:useLocalDpi xmlns:a14="http://schemas.microsoft.com/office/drawing/2010/main" val="0"/>
                </a:ext>
              </a:extLst>
            </a:blip>
            <a:stretch>
              <a:fillRect/>
            </a:stretch>
          </p:blipFill>
          <p:spPr>
            <a:xfrm>
              <a:off x="10906634" y="3780544"/>
              <a:ext cx="750933" cy="203581"/>
            </a:xfrm>
            <a:prstGeom prst="rect">
              <a:avLst/>
            </a:prstGeom>
          </p:spPr>
        </p:pic>
        <p:pic>
          <p:nvPicPr>
            <p:cNvPr id="40" name="圖片 39" descr="\documentclass{article}&#10;\usepackage{amsmath, xcolor}&#10;\pagestyle{empty}&#10;\begin{document}&#10;\begin{itemize}&#10;\item filled circles: unpunctured nodes&#10;\item unfilled circles: punctured nodes&#10;\end{itemize}&#10;&#10;\end{document}" title="IguanaTex Bitmap Display">
              <a:extLst>
                <a:ext uri="{FF2B5EF4-FFF2-40B4-BE49-F238E27FC236}">
                  <a16:creationId xmlns:a16="http://schemas.microsoft.com/office/drawing/2014/main" id="{516145B6-CAE2-C7AE-81E9-04EC37E96D68}"/>
                </a:ext>
              </a:extLst>
            </p:cNvPr>
            <p:cNvPicPr>
              <a:picLocks noChangeAspect="1"/>
            </p:cNvPicPr>
            <p:nvPr>
              <p:custDataLst>
                <p:tags r:id="rId6"/>
              </p:custDataLst>
            </p:nvPr>
          </p:nvPicPr>
          <p:blipFill>
            <a:blip r:embed="rId14">
              <a:extLst>
                <a:ext uri="{28A0092B-C50C-407E-A947-70E740481C1C}">
                  <a14:useLocalDpi xmlns:a14="http://schemas.microsoft.com/office/drawing/2010/main" val="0"/>
                </a:ext>
              </a:extLst>
            </a:blip>
            <a:stretch>
              <a:fillRect/>
            </a:stretch>
          </p:blipFill>
          <p:spPr>
            <a:xfrm>
              <a:off x="9450439" y="5651145"/>
              <a:ext cx="2371112" cy="451281"/>
            </a:xfrm>
            <a:prstGeom prst="rect">
              <a:avLst/>
            </a:prstGeom>
          </p:spPr>
        </p:pic>
      </p:grpSp>
    </p:spTree>
    <p:extLst>
      <p:ext uri="{BB962C8B-B14F-4D97-AF65-F5344CB8AC3E}">
        <p14:creationId xmlns:p14="http://schemas.microsoft.com/office/powerpoint/2010/main" val="27483786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5F227F5E-A8EA-3D7B-5C46-4902A307DC3F}"/>
              </a:ext>
            </a:extLst>
          </p:cNvPr>
          <p:cNvSpPr>
            <a:spLocks noGrp="1"/>
          </p:cNvSpPr>
          <p:nvPr>
            <p:ph type="sldNum" sz="quarter" idx="10"/>
          </p:nvPr>
        </p:nvSpPr>
        <p:spPr/>
        <p:txBody>
          <a:bodyPr/>
          <a:lstStyle/>
          <a:p>
            <a:fld id="{280088F6-7C6C-4B38-8F53-C0D87CD1D86B}" type="slidenum">
              <a:rPr lang="zh-TW" altLang="en-US" smtClean="0"/>
              <a:pPr/>
              <a:t>2</a:t>
            </a:fld>
            <a:endParaRPr lang="zh-TW" altLang="en-US" dirty="0"/>
          </a:p>
        </p:txBody>
      </p:sp>
      <p:sp>
        <p:nvSpPr>
          <p:cNvPr id="4" name="文字方塊 3">
            <a:extLst>
              <a:ext uri="{FF2B5EF4-FFF2-40B4-BE49-F238E27FC236}">
                <a16:creationId xmlns:a16="http://schemas.microsoft.com/office/drawing/2014/main" id="{3E4ED9DC-CD1A-E527-7000-4966501655FF}"/>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 name="圖片 2"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94FDFAD0-5980-E2AA-7327-7A11E3831BE0}"/>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416161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C0ACDB-0D2D-F919-E63F-2C9589171A42}"/>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9827CE79-E0BA-7004-4281-3E1FF1498C79}"/>
              </a:ext>
            </a:extLst>
          </p:cNvPr>
          <p:cNvSpPr>
            <a:spLocks noGrp="1"/>
          </p:cNvSpPr>
          <p:nvPr>
            <p:ph type="sldNum" sz="quarter" idx="10"/>
          </p:nvPr>
        </p:nvSpPr>
        <p:spPr/>
        <p:txBody>
          <a:bodyPr/>
          <a:lstStyle/>
          <a:p>
            <a:fld id="{280088F6-7C6C-4B38-8F53-C0D87CD1D86B}" type="slidenum">
              <a:rPr lang="zh-TW" altLang="en-US" smtClean="0"/>
              <a:pPr/>
              <a:t>20</a:t>
            </a:fld>
            <a:endParaRPr lang="zh-TW" altLang="en-US" dirty="0"/>
          </a:p>
        </p:txBody>
      </p:sp>
      <p:sp>
        <p:nvSpPr>
          <p:cNvPr id="3" name="文字方塊 2">
            <a:extLst>
              <a:ext uri="{FF2B5EF4-FFF2-40B4-BE49-F238E27FC236}">
                <a16:creationId xmlns:a16="http://schemas.microsoft.com/office/drawing/2014/main" id="{DCECA930-7AC5-2501-67BE-4D852138FE48}"/>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k-SR</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7" name="圖片 6" descr="\documentclass{article}&#10;\usepackage{amsmath,xcolor,bm}&#10;\pagestyle{empty}&#10;\begin{document}&#10;&#10;\subsection*{Induction Step ($k&gt;1$)}&#10;&#10;For any $v\in G_{k+1}$ with surviving check‐node degree $d_c$ and neighbors &#10;$\gamma_1,\dots,\gamma_{d_c-1}\in G_h$ ($1\le h\le k$), define&#10;\[&#10;  S(v)=\sum_{j=1}^{d_c-1}S(\gamma_j),&#10;  \quad&#10;  \Phi(x,\zeta)=(1-\zeta)^{S(x)}.&#10;\]&#10;Then&#10;\begin{align*}&#10;P_e(v)&#10;&amp;= \tfrac12\bigl(1-\prod_{j=1}^{d_c-1}\Phi(\gamma_j,\zeta)\bigr)\\&#10;&amp;= \tfrac12\bigl(1-(1-\zeta)^{\sum_{j=1}^{d_c-1}S(\gamma_j)}\bigr)\\&#10;&amp;= \tfrac12\bigl(1-(1-\zeta)^{S(v)}\bigr)\\&#10;&amp;= \tfrac12\bigl(1-\Phi(v,\zeta)\bigr).&#10;\end{align*}&#10;&#10;\end{document}&#10;" title="IguanaTex Bitmap Display">
            <a:extLst>
              <a:ext uri="{FF2B5EF4-FFF2-40B4-BE49-F238E27FC236}">
                <a16:creationId xmlns:a16="http://schemas.microsoft.com/office/drawing/2014/main" id="{B8C77741-54F5-6B6A-5572-F343E841D19D}"/>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372873" y="888263"/>
            <a:ext cx="8173712" cy="4528459"/>
          </a:xfrm>
          <a:prstGeom prst="rect">
            <a:avLst/>
          </a:prstGeom>
        </p:spPr>
      </p:pic>
      <p:grpSp>
        <p:nvGrpSpPr>
          <p:cNvPr id="24" name="群組 23">
            <a:extLst>
              <a:ext uri="{FF2B5EF4-FFF2-40B4-BE49-F238E27FC236}">
                <a16:creationId xmlns:a16="http://schemas.microsoft.com/office/drawing/2014/main" id="{2BD24175-601C-7F25-D7BE-69F68F70FC5C}"/>
              </a:ext>
            </a:extLst>
          </p:cNvPr>
          <p:cNvGrpSpPr/>
          <p:nvPr/>
        </p:nvGrpSpPr>
        <p:grpSpPr>
          <a:xfrm>
            <a:off x="7761292" y="2356941"/>
            <a:ext cx="3403532" cy="3906699"/>
            <a:chOff x="7438394" y="1367543"/>
            <a:chExt cx="4544059" cy="4782571"/>
          </a:xfrm>
        </p:grpSpPr>
        <p:pic>
          <p:nvPicPr>
            <p:cNvPr id="25" name="圖片 24">
              <a:extLst>
                <a:ext uri="{FF2B5EF4-FFF2-40B4-BE49-F238E27FC236}">
                  <a16:creationId xmlns:a16="http://schemas.microsoft.com/office/drawing/2014/main" id="{FAB4B044-D695-AA14-8B3C-3B4F7D665B89}"/>
                </a:ext>
              </a:extLst>
            </p:cNvPr>
            <p:cNvPicPr>
              <a:picLocks noChangeAspect="1"/>
            </p:cNvPicPr>
            <p:nvPr/>
          </p:nvPicPr>
          <p:blipFill>
            <a:blip r:embed="rId7"/>
            <a:stretch>
              <a:fillRect/>
            </a:stretch>
          </p:blipFill>
          <p:spPr>
            <a:xfrm>
              <a:off x="7438394" y="1367543"/>
              <a:ext cx="4544059" cy="4010585"/>
            </a:xfrm>
            <a:prstGeom prst="rect">
              <a:avLst/>
            </a:prstGeom>
          </p:spPr>
        </p:pic>
        <p:pic>
          <p:nvPicPr>
            <p:cNvPr id="26" name="圖片 25" descr="\documentclass{article}&#10;\usepackage{amsmath, xcolor}&#10;\pagestyle{empty}&#10;\begin{document}&#10;\begin{itemize}&#10;\item filled circles: unpunctured nodes&#10;\item unfilled circles: punctured nodes&#10;\end{itemize}&#10;&#10;\end{document}" title="IguanaTex Bitmap Display">
              <a:extLst>
                <a:ext uri="{FF2B5EF4-FFF2-40B4-BE49-F238E27FC236}">
                  <a16:creationId xmlns:a16="http://schemas.microsoft.com/office/drawing/2014/main" id="{F3A56AAA-9C18-1600-B79B-F252B2B4BFC3}"/>
                </a:ext>
              </a:extLst>
            </p:cNvPr>
            <p:cNvPicPr>
              <a:picLocks noChangeAspect="1"/>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7438394" y="5490457"/>
              <a:ext cx="3443658" cy="659657"/>
            </a:xfrm>
            <a:prstGeom prst="rect">
              <a:avLst/>
            </a:prstGeom>
          </p:spPr>
        </p:pic>
      </p:grpSp>
      <p:pic>
        <p:nvPicPr>
          <p:cNvPr id="29" name="圖片 28" descr="\documentclass{article}&#10;\usepackage{amsmath, xcolor,bm}&#10;\pagestyle{empty}&#10;\begin{document}&#10;&#10;S(v) = 14&#10;&#10;\end{document}" title="IguanaTex Bitmap Display">
            <a:extLst>
              <a:ext uri="{FF2B5EF4-FFF2-40B4-BE49-F238E27FC236}">
                <a16:creationId xmlns:a16="http://schemas.microsoft.com/office/drawing/2014/main" id="{F22ED772-B292-7F33-24D1-99613D58484F}"/>
              </a:ext>
            </a:extLst>
          </p:cNvPr>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10173504" y="2650553"/>
            <a:ext cx="855771" cy="203581"/>
          </a:xfrm>
          <a:prstGeom prst="rect">
            <a:avLst/>
          </a:prstGeom>
        </p:spPr>
      </p:pic>
      <p:sp>
        <p:nvSpPr>
          <p:cNvPr id="30" name="矩形 29">
            <a:extLst>
              <a:ext uri="{FF2B5EF4-FFF2-40B4-BE49-F238E27FC236}">
                <a16:creationId xmlns:a16="http://schemas.microsoft.com/office/drawing/2014/main" id="{D4029F29-3E41-2E39-7489-0ADECFBC1AEF}"/>
              </a:ext>
            </a:extLst>
          </p:cNvPr>
          <p:cNvSpPr/>
          <p:nvPr/>
        </p:nvSpPr>
        <p:spPr>
          <a:xfrm>
            <a:off x="9284368" y="2478024"/>
            <a:ext cx="753587" cy="54864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468244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6A04F-4762-B7B5-B6BE-8295BC78435E}"/>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59806D1B-8FD3-31D7-A86F-645DFD90EC74}"/>
              </a:ext>
            </a:extLst>
          </p:cNvPr>
          <p:cNvSpPr>
            <a:spLocks noGrp="1"/>
          </p:cNvSpPr>
          <p:nvPr>
            <p:ph type="sldNum" sz="quarter" idx="10"/>
          </p:nvPr>
        </p:nvSpPr>
        <p:spPr/>
        <p:txBody>
          <a:bodyPr/>
          <a:lstStyle/>
          <a:p>
            <a:fld id="{280088F6-7C6C-4B38-8F53-C0D87CD1D86B}" type="slidenum">
              <a:rPr lang="zh-TW" altLang="en-US" smtClean="0"/>
              <a:pPr/>
              <a:t>21</a:t>
            </a:fld>
            <a:endParaRPr lang="zh-TW" altLang="en-US" dirty="0"/>
          </a:p>
        </p:txBody>
      </p:sp>
      <p:sp>
        <p:nvSpPr>
          <p:cNvPr id="3" name="文字方塊 2">
            <a:extLst>
              <a:ext uri="{FF2B5EF4-FFF2-40B4-BE49-F238E27FC236}">
                <a16:creationId xmlns:a16="http://schemas.microsoft.com/office/drawing/2014/main" id="{25A1632E-BDCF-A16D-2E4F-E0CA197C18F3}"/>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k-SR Algorithm[4]</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2" name="圖片 31">
            <a:extLst>
              <a:ext uri="{FF2B5EF4-FFF2-40B4-BE49-F238E27FC236}">
                <a16:creationId xmlns:a16="http://schemas.microsoft.com/office/drawing/2014/main" id="{9C846E92-DBE6-34F6-5D59-D1D907BD1BA4}"/>
              </a:ext>
            </a:extLst>
          </p:cNvPr>
          <p:cNvPicPr>
            <a:picLocks noChangeAspect="1"/>
          </p:cNvPicPr>
          <p:nvPr/>
        </p:nvPicPr>
        <p:blipFill>
          <a:blip r:embed="rId4"/>
          <a:stretch>
            <a:fillRect/>
          </a:stretch>
        </p:blipFill>
        <p:spPr>
          <a:xfrm>
            <a:off x="289721" y="722376"/>
            <a:ext cx="4780489" cy="5550408"/>
          </a:xfrm>
          <a:prstGeom prst="rect">
            <a:avLst/>
          </a:prstGeom>
        </p:spPr>
      </p:pic>
      <p:pic>
        <p:nvPicPr>
          <p:cNvPr id="34" name="圖片 33">
            <a:extLst>
              <a:ext uri="{FF2B5EF4-FFF2-40B4-BE49-F238E27FC236}">
                <a16:creationId xmlns:a16="http://schemas.microsoft.com/office/drawing/2014/main" id="{C05D3139-0897-BC0F-69D8-69AF5C0B694D}"/>
              </a:ext>
            </a:extLst>
          </p:cNvPr>
          <p:cNvPicPr>
            <a:picLocks noChangeAspect="1"/>
          </p:cNvPicPr>
          <p:nvPr/>
        </p:nvPicPr>
        <p:blipFill>
          <a:blip r:embed="rId5"/>
          <a:stretch>
            <a:fillRect/>
          </a:stretch>
        </p:blipFill>
        <p:spPr>
          <a:xfrm>
            <a:off x="5497167" y="1159452"/>
            <a:ext cx="5301587" cy="3860603"/>
          </a:xfrm>
          <a:prstGeom prst="rect">
            <a:avLst/>
          </a:prstGeom>
        </p:spPr>
      </p:pic>
      <p:pic>
        <p:nvPicPr>
          <p:cNvPr id="44" name="圖片 43" descr="\documentclass{article}&#10;\usepackage{amsmath, xcolor,bm}&#10;\pagestyle{empty}&#10;\begin{document}&#10;&#10;Find most 1-SR $\rightarrow$ 2-SR $\rightarrow$ ... $\rightarrow$ k-SR&#10;&#10;\end{document}" title="IguanaTex Bitmap Display">
            <a:extLst>
              <a:ext uri="{FF2B5EF4-FFF2-40B4-BE49-F238E27FC236}">
                <a16:creationId xmlns:a16="http://schemas.microsoft.com/office/drawing/2014/main" id="{6B1AA023-8891-FE73-0B19-8F8ACEBD98EC}"/>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5703826" y="5511760"/>
            <a:ext cx="3901715" cy="165943"/>
          </a:xfrm>
          <a:prstGeom prst="rect">
            <a:avLst/>
          </a:prstGeom>
        </p:spPr>
      </p:pic>
    </p:spTree>
    <p:extLst>
      <p:ext uri="{BB962C8B-B14F-4D97-AF65-F5344CB8AC3E}">
        <p14:creationId xmlns:p14="http://schemas.microsoft.com/office/powerpoint/2010/main" val="5118666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3A87D-F360-65F0-6553-96AEFEE1B292}"/>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CAAC40A-0C0B-ECC9-5BE9-99E9FAB6A8E8}"/>
              </a:ext>
            </a:extLst>
          </p:cNvPr>
          <p:cNvSpPr>
            <a:spLocks noGrp="1"/>
          </p:cNvSpPr>
          <p:nvPr>
            <p:ph type="sldNum" sz="quarter" idx="10"/>
          </p:nvPr>
        </p:nvSpPr>
        <p:spPr/>
        <p:txBody>
          <a:bodyPr/>
          <a:lstStyle/>
          <a:p>
            <a:fld id="{280088F6-7C6C-4B38-8F53-C0D87CD1D86B}" type="slidenum">
              <a:rPr lang="zh-TW" altLang="en-US" smtClean="0"/>
              <a:pPr/>
              <a:t>22</a:t>
            </a:fld>
            <a:endParaRPr lang="zh-TW" altLang="en-US" dirty="0"/>
          </a:p>
        </p:txBody>
      </p:sp>
      <p:sp>
        <p:nvSpPr>
          <p:cNvPr id="3" name="文字方塊 2">
            <a:extLst>
              <a:ext uri="{FF2B5EF4-FFF2-40B4-BE49-F238E27FC236}">
                <a16:creationId xmlns:a16="http://schemas.microsoft.com/office/drawing/2014/main" id="{2966C26E-E8F7-6ADD-D7DF-75F2839D1C77}"/>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RC Scheme Algorithm[3]</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7" name="圖片 6">
            <a:extLst>
              <a:ext uri="{FF2B5EF4-FFF2-40B4-BE49-F238E27FC236}">
                <a16:creationId xmlns:a16="http://schemas.microsoft.com/office/drawing/2014/main" id="{3A241D36-582B-37D2-BAC5-C897CD41B478}"/>
              </a:ext>
            </a:extLst>
          </p:cNvPr>
          <p:cNvPicPr>
            <a:picLocks noChangeAspect="1"/>
          </p:cNvPicPr>
          <p:nvPr/>
        </p:nvPicPr>
        <p:blipFill>
          <a:blip r:embed="rId3"/>
          <a:srcRect l="1056" r="5095"/>
          <a:stretch/>
        </p:blipFill>
        <p:spPr>
          <a:xfrm>
            <a:off x="137161" y="613650"/>
            <a:ext cx="5506322" cy="4407408"/>
          </a:xfrm>
          <a:prstGeom prst="rect">
            <a:avLst/>
          </a:prstGeom>
        </p:spPr>
      </p:pic>
      <p:pic>
        <p:nvPicPr>
          <p:cNvPr id="11" name="圖片 10">
            <a:extLst>
              <a:ext uri="{FF2B5EF4-FFF2-40B4-BE49-F238E27FC236}">
                <a16:creationId xmlns:a16="http://schemas.microsoft.com/office/drawing/2014/main" id="{7AB26084-9AAD-D042-C511-219C26CC13B7}"/>
              </a:ext>
            </a:extLst>
          </p:cNvPr>
          <p:cNvPicPr>
            <a:picLocks noChangeAspect="1"/>
          </p:cNvPicPr>
          <p:nvPr/>
        </p:nvPicPr>
        <p:blipFill>
          <a:blip r:embed="rId4"/>
          <a:srcRect t="784" b="1"/>
          <a:stretch/>
        </p:blipFill>
        <p:spPr>
          <a:xfrm>
            <a:off x="5917802" y="804672"/>
            <a:ext cx="5542845" cy="3172968"/>
          </a:xfrm>
          <a:prstGeom prst="rect">
            <a:avLst/>
          </a:prstGeom>
        </p:spPr>
      </p:pic>
    </p:spTree>
    <p:extLst>
      <p:ext uri="{BB962C8B-B14F-4D97-AF65-F5344CB8AC3E}">
        <p14:creationId xmlns:p14="http://schemas.microsoft.com/office/powerpoint/2010/main" val="34246252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FFF5EB-027E-7AB4-6C3C-EED9CC1C18B2}"/>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58A31F47-406F-5F8E-507D-91282BF1C514}"/>
              </a:ext>
            </a:extLst>
          </p:cNvPr>
          <p:cNvSpPr>
            <a:spLocks noGrp="1"/>
          </p:cNvSpPr>
          <p:nvPr>
            <p:ph type="sldNum" sz="quarter" idx="10"/>
          </p:nvPr>
        </p:nvSpPr>
        <p:spPr/>
        <p:txBody>
          <a:bodyPr/>
          <a:lstStyle/>
          <a:p>
            <a:fld id="{280088F6-7C6C-4B38-8F53-C0D87CD1D86B}" type="slidenum">
              <a:rPr lang="zh-TW" altLang="en-US" smtClean="0"/>
              <a:pPr/>
              <a:t>23</a:t>
            </a:fld>
            <a:endParaRPr lang="zh-TW" altLang="en-US" dirty="0"/>
          </a:p>
        </p:txBody>
      </p:sp>
      <p:sp>
        <p:nvSpPr>
          <p:cNvPr id="3" name="文字方塊 2">
            <a:extLst>
              <a:ext uri="{FF2B5EF4-FFF2-40B4-BE49-F238E27FC236}">
                <a16:creationId xmlns:a16="http://schemas.microsoft.com/office/drawing/2014/main" id="{03D5AB8A-CBF1-E6CC-5E44-AF65A79F9895}"/>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RC Scheme Algorithm</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grpSp>
        <p:nvGrpSpPr>
          <p:cNvPr id="16" name="群組 15">
            <a:extLst>
              <a:ext uri="{FF2B5EF4-FFF2-40B4-BE49-F238E27FC236}">
                <a16:creationId xmlns:a16="http://schemas.microsoft.com/office/drawing/2014/main" id="{6C69B44A-2CE9-587E-FBF4-545E99931A1B}"/>
              </a:ext>
            </a:extLst>
          </p:cNvPr>
          <p:cNvGrpSpPr/>
          <p:nvPr/>
        </p:nvGrpSpPr>
        <p:grpSpPr>
          <a:xfrm>
            <a:off x="131652" y="2048607"/>
            <a:ext cx="3478324" cy="2760786"/>
            <a:chOff x="272796" y="1200576"/>
            <a:chExt cx="4148535" cy="3278497"/>
          </a:xfrm>
        </p:grpSpPr>
        <p:grpSp>
          <p:nvGrpSpPr>
            <p:cNvPr id="10" name="群組 9">
              <a:extLst>
                <a:ext uri="{FF2B5EF4-FFF2-40B4-BE49-F238E27FC236}">
                  <a16:creationId xmlns:a16="http://schemas.microsoft.com/office/drawing/2014/main" id="{A8D2DC54-F406-1360-32D8-840CCD441249}"/>
                </a:ext>
              </a:extLst>
            </p:cNvPr>
            <p:cNvGrpSpPr/>
            <p:nvPr/>
          </p:nvGrpSpPr>
          <p:grpSpPr>
            <a:xfrm>
              <a:off x="272796" y="1200576"/>
              <a:ext cx="4148535" cy="3278497"/>
              <a:chOff x="646176" y="1505376"/>
              <a:chExt cx="4148535" cy="3278497"/>
            </a:xfrm>
          </p:grpSpPr>
          <p:pic>
            <p:nvPicPr>
              <p:cNvPr id="5" name="圖片 4">
                <a:extLst>
                  <a:ext uri="{FF2B5EF4-FFF2-40B4-BE49-F238E27FC236}">
                    <a16:creationId xmlns:a16="http://schemas.microsoft.com/office/drawing/2014/main" id="{DF7C3FB5-8490-9A00-BA4C-951D4A029DF3}"/>
                  </a:ext>
                </a:extLst>
              </p:cNvPr>
              <p:cNvPicPr>
                <a:picLocks noChangeAspect="1"/>
              </p:cNvPicPr>
              <p:nvPr/>
            </p:nvPicPr>
            <p:blipFill>
              <a:blip r:embed="rId10"/>
              <a:srcRect l="1676" r="21413"/>
              <a:stretch/>
            </p:blipFill>
            <p:spPr>
              <a:xfrm>
                <a:off x="646176" y="1842516"/>
                <a:ext cx="4148535" cy="2941357"/>
              </a:xfrm>
              <a:prstGeom prst="rect">
                <a:avLst/>
              </a:prstGeom>
            </p:spPr>
          </p:pic>
          <p:cxnSp>
            <p:nvCxnSpPr>
              <p:cNvPr id="8" name="直線接點 7">
                <a:extLst>
                  <a:ext uri="{FF2B5EF4-FFF2-40B4-BE49-F238E27FC236}">
                    <a16:creationId xmlns:a16="http://schemas.microsoft.com/office/drawing/2014/main" id="{19ECB151-24E5-D511-CF87-651F858C78C2}"/>
                  </a:ext>
                </a:extLst>
              </p:cNvPr>
              <p:cNvCxnSpPr/>
              <p:nvPr/>
            </p:nvCxnSpPr>
            <p:spPr>
              <a:xfrm>
                <a:off x="2895600" y="1712976"/>
                <a:ext cx="0" cy="388620"/>
              </a:xfrm>
              <a:prstGeom prst="line">
                <a:avLst/>
              </a:prstGeom>
            </p:spPr>
            <p:style>
              <a:lnRef idx="2">
                <a:schemeClr val="dk1"/>
              </a:lnRef>
              <a:fillRef idx="0">
                <a:schemeClr val="dk1"/>
              </a:fillRef>
              <a:effectRef idx="1">
                <a:schemeClr val="dk1"/>
              </a:effectRef>
              <a:fontRef idx="minor">
                <a:schemeClr val="tx1"/>
              </a:fontRef>
            </p:style>
          </p:cxnSp>
          <p:sp>
            <p:nvSpPr>
              <p:cNvPr id="9" name="橢圓 8">
                <a:extLst>
                  <a:ext uri="{FF2B5EF4-FFF2-40B4-BE49-F238E27FC236}">
                    <a16:creationId xmlns:a16="http://schemas.microsoft.com/office/drawing/2014/main" id="{B8210A15-D815-6183-1E2F-BBD178AF8C7F}"/>
                  </a:ext>
                </a:extLst>
              </p:cNvPr>
              <p:cNvSpPr/>
              <p:nvPr/>
            </p:nvSpPr>
            <p:spPr>
              <a:xfrm>
                <a:off x="2797094" y="1505376"/>
                <a:ext cx="208800" cy="20760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pic>
          <p:nvPicPr>
            <p:cNvPr id="12" name="圖片 11" descr="\documentclass{article}&#10;\usepackage{amsmath, xcolor,bm}&#10;\pagestyle{empty}&#10;\begin{document}&#10;&#10;$v$&#10;&#10;\end{document}" title="IguanaTex Bitmap Display">
              <a:extLst>
                <a:ext uri="{FF2B5EF4-FFF2-40B4-BE49-F238E27FC236}">
                  <a16:creationId xmlns:a16="http://schemas.microsoft.com/office/drawing/2014/main" id="{742295E7-958D-0153-738A-D2002246F755}"/>
                </a:ext>
              </a:extLst>
            </p:cNvPr>
            <p:cNvPicPr>
              <a:picLocks noChangeAspect="1"/>
            </p:cNvPicPr>
            <p:nvPr>
              <p:custDataLst>
                <p:tags r:id="rId7"/>
              </p:custDataLst>
            </p:nvPr>
          </p:nvPicPr>
          <p:blipFill>
            <a:blip r:embed="rId11">
              <a:extLst>
                <a:ext uri="{28A0092B-C50C-407E-A947-70E740481C1C}">
                  <a14:useLocalDpi xmlns:a14="http://schemas.microsoft.com/office/drawing/2010/main" val="0"/>
                </a:ext>
              </a:extLst>
            </a:blip>
            <a:stretch>
              <a:fillRect/>
            </a:stretch>
          </p:blipFill>
          <p:spPr>
            <a:xfrm>
              <a:off x="2482837" y="1256013"/>
              <a:ext cx="101487" cy="102857"/>
            </a:xfrm>
            <a:prstGeom prst="rect">
              <a:avLst/>
            </a:prstGeom>
          </p:spPr>
        </p:pic>
      </p:grpSp>
      <p:pic>
        <p:nvPicPr>
          <p:cNvPr id="15" name="圖片 14" descr="\documentclass{article}&#10;\usepackage{amsmath, xcolor,bm}&#10;\pagestyle{empty}&#10;\begin{document}&#10;&#10;Min recovery Tree&#10;&#10;\end{document}" title="IguanaTex Bitmap Display">
            <a:extLst>
              <a:ext uri="{FF2B5EF4-FFF2-40B4-BE49-F238E27FC236}">
                <a16:creationId xmlns:a16="http://schemas.microsoft.com/office/drawing/2014/main" id="{3A0B9F15-DC52-29DA-A6DB-F0545596EF19}"/>
              </a:ext>
            </a:extLst>
          </p:cNvPr>
          <p:cNvPicPr>
            <a:picLocks noChangeAspect="1"/>
          </p:cNvPicPr>
          <p:nvPr>
            <p:custDataLst>
              <p:tags r:id="rId1"/>
            </p:custDataLst>
          </p:nvPr>
        </p:nvPicPr>
        <p:blipFill>
          <a:blip r:embed="rId12">
            <a:extLst>
              <a:ext uri="{28A0092B-C50C-407E-A947-70E740481C1C}">
                <a14:useLocalDpi xmlns:a14="http://schemas.microsoft.com/office/drawing/2010/main" val="0"/>
              </a:ext>
            </a:extLst>
          </a:blip>
          <a:stretch>
            <a:fillRect/>
          </a:stretch>
        </p:blipFill>
        <p:spPr>
          <a:xfrm>
            <a:off x="8709836" y="5036023"/>
            <a:ext cx="1566426" cy="175775"/>
          </a:xfrm>
          <a:prstGeom prst="rect">
            <a:avLst/>
          </a:prstGeom>
        </p:spPr>
      </p:pic>
      <p:grpSp>
        <p:nvGrpSpPr>
          <p:cNvPr id="29" name="群組 28">
            <a:extLst>
              <a:ext uri="{FF2B5EF4-FFF2-40B4-BE49-F238E27FC236}">
                <a16:creationId xmlns:a16="http://schemas.microsoft.com/office/drawing/2014/main" id="{25855BAF-9B58-5C40-C50A-858534F3BA60}"/>
              </a:ext>
            </a:extLst>
          </p:cNvPr>
          <p:cNvGrpSpPr/>
          <p:nvPr/>
        </p:nvGrpSpPr>
        <p:grpSpPr>
          <a:xfrm>
            <a:off x="4256761" y="1991839"/>
            <a:ext cx="3172268" cy="2874321"/>
            <a:chOff x="4233288" y="1991839"/>
            <a:chExt cx="3172268" cy="2874321"/>
          </a:xfrm>
        </p:grpSpPr>
        <p:pic>
          <p:nvPicPr>
            <p:cNvPr id="18" name="圖片 17">
              <a:extLst>
                <a:ext uri="{FF2B5EF4-FFF2-40B4-BE49-F238E27FC236}">
                  <a16:creationId xmlns:a16="http://schemas.microsoft.com/office/drawing/2014/main" id="{3357C715-ADAF-4B30-DF2F-76AC97FB1469}"/>
                </a:ext>
              </a:extLst>
            </p:cNvPr>
            <p:cNvPicPr>
              <a:picLocks noChangeAspect="1"/>
            </p:cNvPicPr>
            <p:nvPr/>
          </p:nvPicPr>
          <p:blipFill>
            <a:blip r:embed="rId13"/>
            <a:stretch>
              <a:fillRect/>
            </a:stretch>
          </p:blipFill>
          <p:spPr>
            <a:xfrm>
              <a:off x="4233288" y="2332156"/>
              <a:ext cx="3172268" cy="2534004"/>
            </a:xfrm>
            <a:prstGeom prst="rect">
              <a:avLst/>
            </a:prstGeom>
          </p:spPr>
        </p:pic>
        <p:cxnSp>
          <p:nvCxnSpPr>
            <p:cNvPr id="19" name="直線接點 18">
              <a:extLst>
                <a:ext uri="{FF2B5EF4-FFF2-40B4-BE49-F238E27FC236}">
                  <a16:creationId xmlns:a16="http://schemas.microsoft.com/office/drawing/2014/main" id="{E087413F-360A-9052-77B0-5E1708561808}"/>
                </a:ext>
              </a:extLst>
            </p:cNvPr>
            <p:cNvCxnSpPr/>
            <p:nvPr/>
          </p:nvCxnSpPr>
          <p:spPr>
            <a:xfrm>
              <a:off x="5784386" y="2166657"/>
              <a:ext cx="0" cy="327253"/>
            </a:xfrm>
            <a:prstGeom prst="line">
              <a:avLst/>
            </a:prstGeom>
          </p:spPr>
          <p:style>
            <a:lnRef idx="2">
              <a:schemeClr val="dk1"/>
            </a:lnRef>
            <a:fillRef idx="0">
              <a:schemeClr val="dk1"/>
            </a:fillRef>
            <a:effectRef idx="1">
              <a:schemeClr val="dk1"/>
            </a:effectRef>
            <a:fontRef idx="minor">
              <a:schemeClr val="tx1"/>
            </a:fontRef>
          </p:style>
        </p:cxnSp>
        <p:sp>
          <p:nvSpPr>
            <p:cNvPr id="20" name="橢圓 19">
              <a:extLst>
                <a:ext uri="{FF2B5EF4-FFF2-40B4-BE49-F238E27FC236}">
                  <a16:creationId xmlns:a16="http://schemas.microsoft.com/office/drawing/2014/main" id="{75C05C3A-E1AA-30E4-E72F-A5F33A6C8DFA}"/>
                </a:ext>
              </a:extLst>
            </p:cNvPr>
            <p:cNvSpPr/>
            <p:nvPr/>
          </p:nvSpPr>
          <p:spPr>
            <a:xfrm>
              <a:off x="5701794" y="1991839"/>
              <a:ext cx="175068" cy="17481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1" name="圖片 20" descr="\documentclass{article}&#10;\usepackage{amsmath, xcolor,bm}&#10;\pagestyle{empty}&#10;\begin{document}&#10;&#10;$v$&#10;&#10;\end{document}" title="IguanaTex Bitmap Display">
              <a:extLst>
                <a:ext uri="{FF2B5EF4-FFF2-40B4-BE49-F238E27FC236}">
                  <a16:creationId xmlns:a16="http://schemas.microsoft.com/office/drawing/2014/main" id="{3DEBB65D-EAD3-C828-21BE-E37292F1BF59}"/>
                </a:ext>
              </a:extLst>
            </p:cNvPr>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5751366" y="2038522"/>
              <a:ext cx="85091" cy="86615"/>
            </a:xfrm>
            <a:prstGeom prst="rect">
              <a:avLst/>
            </a:prstGeom>
          </p:spPr>
        </p:pic>
      </p:grpSp>
      <p:grpSp>
        <p:nvGrpSpPr>
          <p:cNvPr id="28" name="群組 27">
            <a:extLst>
              <a:ext uri="{FF2B5EF4-FFF2-40B4-BE49-F238E27FC236}">
                <a16:creationId xmlns:a16="http://schemas.microsoft.com/office/drawing/2014/main" id="{DDF574AD-EFC9-05FA-2328-BC30368605AE}"/>
              </a:ext>
            </a:extLst>
          </p:cNvPr>
          <p:cNvGrpSpPr/>
          <p:nvPr/>
        </p:nvGrpSpPr>
        <p:grpSpPr>
          <a:xfrm>
            <a:off x="8010867" y="2006528"/>
            <a:ext cx="2743200" cy="2859632"/>
            <a:chOff x="8028869" y="2007087"/>
            <a:chExt cx="2743200" cy="2859632"/>
          </a:xfrm>
        </p:grpSpPr>
        <p:pic>
          <p:nvPicPr>
            <p:cNvPr id="24" name="圖片 23">
              <a:extLst>
                <a:ext uri="{FF2B5EF4-FFF2-40B4-BE49-F238E27FC236}">
                  <a16:creationId xmlns:a16="http://schemas.microsoft.com/office/drawing/2014/main" id="{3D15C796-0D1E-9ECB-1B22-814DC2704DD1}"/>
                </a:ext>
              </a:extLst>
            </p:cNvPr>
            <p:cNvPicPr>
              <a:picLocks noChangeAspect="1"/>
            </p:cNvPicPr>
            <p:nvPr/>
          </p:nvPicPr>
          <p:blipFill>
            <a:blip r:embed="rId14"/>
            <a:srcRect l="2716"/>
            <a:stretch/>
          </p:blipFill>
          <p:spPr>
            <a:xfrm>
              <a:off x="8028869" y="2351768"/>
              <a:ext cx="2743200" cy="2514951"/>
            </a:xfrm>
            <a:prstGeom prst="rect">
              <a:avLst/>
            </a:prstGeom>
          </p:spPr>
        </p:pic>
        <p:cxnSp>
          <p:nvCxnSpPr>
            <p:cNvPr id="25" name="直線接點 24">
              <a:extLst>
                <a:ext uri="{FF2B5EF4-FFF2-40B4-BE49-F238E27FC236}">
                  <a16:creationId xmlns:a16="http://schemas.microsoft.com/office/drawing/2014/main" id="{FD54ABD5-2809-879A-2AB9-5CE6346C6950}"/>
                </a:ext>
              </a:extLst>
            </p:cNvPr>
            <p:cNvCxnSpPr/>
            <p:nvPr/>
          </p:nvCxnSpPr>
          <p:spPr>
            <a:xfrm>
              <a:off x="9593643" y="2181905"/>
              <a:ext cx="0" cy="327253"/>
            </a:xfrm>
            <a:prstGeom prst="line">
              <a:avLst/>
            </a:prstGeom>
          </p:spPr>
          <p:style>
            <a:lnRef idx="2">
              <a:schemeClr val="dk1"/>
            </a:lnRef>
            <a:fillRef idx="0">
              <a:schemeClr val="dk1"/>
            </a:fillRef>
            <a:effectRef idx="1">
              <a:schemeClr val="dk1"/>
            </a:effectRef>
            <a:fontRef idx="minor">
              <a:schemeClr val="tx1"/>
            </a:fontRef>
          </p:style>
        </p:cxnSp>
        <p:sp>
          <p:nvSpPr>
            <p:cNvPr id="26" name="橢圓 25">
              <a:extLst>
                <a:ext uri="{FF2B5EF4-FFF2-40B4-BE49-F238E27FC236}">
                  <a16:creationId xmlns:a16="http://schemas.microsoft.com/office/drawing/2014/main" id="{5EF70215-84B2-25AB-8166-03601C0DB317}"/>
                </a:ext>
              </a:extLst>
            </p:cNvPr>
            <p:cNvSpPr/>
            <p:nvPr/>
          </p:nvSpPr>
          <p:spPr>
            <a:xfrm>
              <a:off x="9511051" y="2007087"/>
              <a:ext cx="175068" cy="17481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7" name="圖片 26" descr="\documentclass{article}&#10;\usepackage{amsmath, xcolor,bm}&#10;\pagestyle{empty}&#10;\begin{document}&#10;&#10;$v$&#10;&#10;\end{document}" title="IguanaTex Bitmap Display">
              <a:extLst>
                <a:ext uri="{FF2B5EF4-FFF2-40B4-BE49-F238E27FC236}">
                  <a16:creationId xmlns:a16="http://schemas.microsoft.com/office/drawing/2014/main" id="{A57ECBD1-9EC7-CDA4-7638-1F7FA1B6675B}"/>
                </a:ext>
              </a:extLst>
            </p:cNvPr>
            <p:cNvPicPr>
              <a:picLocks noChangeAspect="1"/>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9560623" y="2053770"/>
              <a:ext cx="85091" cy="86615"/>
            </a:xfrm>
            <a:prstGeom prst="rect">
              <a:avLst/>
            </a:prstGeom>
          </p:spPr>
        </p:pic>
      </p:grpSp>
      <p:cxnSp>
        <p:nvCxnSpPr>
          <p:cNvPr id="31" name="直線單箭頭接點 30">
            <a:extLst>
              <a:ext uri="{FF2B5EF4-FFF2-40B4-BE49-F238E27FC236}">
                <a16:creationId xmlns:a16="http://schemas.microsoft.com/office/drawing/2014/main" id="{69820549-A3B4-6768-D4D2-E0AD98E91E77}"/>
              </a:ext>
            </a:extLst>
          </p:cNvPr>
          <p:cNvCxnSpPr>
            <a:cxnSpLocks/>
          </p:cNvCxnSpPr>
          <p:nvPr/>
        </p:nvCxnSpPr>
        <p:spPr>
          <a:xfrm>
            <a:off x="3675888" y="3694176"/>
            <a:ext cx="466344"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cxnSp>
        <p:nvCxnSpPr>
          <p:cNvPr id="33" name="直線單箭頭接點 32">
            <a:extLst>
              <a:ext uri="{FF2B5EF4-FFF2-40B4-BE49-F238E27FC236}">
                <a16:creationId xmlns:a16="http://schemas.microsoft.com/office/drawing/2014/main" id="{79FEA29E-5925-EED0-2B96-546B2B72D6CE}"/>
              </a:ext>
            </a:extLst>
          </p:cNvPr>
          <p:cNvCxnSpPr>
            <a:cxnSpLocks/>
          </p:cNvCxnSpPr>
          <p:nvPr/>
        </p:nvCxnSpPr>
        <p:spPr>
          <a:xfrm>
            <a:off x="7429029" y="3694176"/>
            <a:ext cx="466344"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pic>
        <p:nvPicPr>
          <p:cNvPr id="37" name="圖片 36" descr="\documentclass{article}&#10;\usepackage{amsmath, xcolor,bm}&#10;\pagestyle{empty}&#10;\begin{document}&#10;&#10;S(v) = 21&#10;&#10;\end{document}" title="IguanaTex Bitmap Display">
            <a:extLst>
              <a:ext uri="{FF2B5EF4-FFF2-40B4-BE49-F238E27FC236}">
                <a16:creationId xmlns:a16="http://schemas.microsoft.com/office/drawing/2014/main" id="{277DA855-E2A4-C2BB-4475-2F95F29FA6FA}"/>
              </a:ext>
            </a:extLst>
          </p:cNvPr>
          <p:cNvPicPr>
            <a:picLocks noChangeAspect="1"/>
          </p:cNvPicPr>
          <p:nvPr>
            <p:custDataLst>
              <p:tags r:id="rId2"/>
            </p:custDataLst>
          </p:nvPr>
        </p:nvPicPr>
        <p:blipFill>
          <a:blip r:embed="rId15">
            <a:extLst>
              <a:ext uri="{28A0092B-C50C-407E-A947-70E740481C1C}">
                <a14:useLocalDpi xmlns:a14="http://schemas.microsoft.com/office/drawing/2010/main" val="0"/>
              </a:ext>
            </a:extLst>
          </a:blip>
          <a:stretch>
            <a:fillRect/>
          </a:stretch>
        </p:blipFill>
        <p:spPr>
          <a:xfrm>
            <a:off x="1647344" y="1725701"/>
            <a:ext cx="844800" cy="203581"/>
          </a:xfrm>
          <a:prstGeom prst="rect">
            <a:avLst/>
          </a:prstGeom>
        </p:spPr>
      </p:pic>
      <p:pic>
        <p:nvPicPr>
          <p:cNvPr id="40" name="圖片 39" descr="\documentclass{article}&#10;\usepackage{amsmath, xcolor,bm}&#10;\pagestyle{empty}&#10;\begin{document}&#10;&#10;S(v) = 14&#10;&#10;\end{document}" title="IguanaTex Bitmap Display">
            <a:extLst>
              <a:ext uri="{FF2B5EF4-FFF2-40B4-BE49-F238E27FC236}">
                <a16:creationId xmlns:a16="http://schemas.microsoft.com/office/drawing/2014/main" id="{232AA095-B4CB-FC82-BABC-4E0D3980D522}"/>
              </a:ext>
            </a:extLst>
          </p:cNvPr>
          <p:cNvPicPr>
            <a:picLocks noChangeAspect="1"/>
          </p:cNvPicPr>
          <p:nvPr>
            <p:custDataLst>
              <p:tags r:id="rId3"/>
            </p:custDataLst>
          </p:nvPr>
        </p:nvPicPr>
        <p:blipFill>
          <a:blip r:embed="rId16">
            <a:extLst>
              <a:ext uri="{28A0092B-C50C-407E-A947-70E740481C1C}">
                <a14:useLocalDpi xmlns:a14="http://schemas.microsoft.com/office/drawing/2010/main" val="0"/>
              </a:ext>
            </a:extLst>
          </a:blip>
          <a:stretch>
            <a:fillRect/>
          </a:stretch>
        </p:blipFill>
        <p:spPr>
          <a:xfrm>
            <a:off x="5437531" y="1725702"/>
            <a:ext cx="855771" cy="203581"/>
          </a:xfrm>
          <a:prstGeom prst="rect">
            <a:avLst/>
          </a:prstGeom>
        </p:spPr>
      </p:pic>
      <p:pic>
        <p:nvPicPr>
          <p:cNvPr id="43" name="圖片 42" descr="\documentclass{article}&#10;\usepackage{amsmath, xcolor,bm}&#10;\pagestyle{empty}&#10;\begin{document}&#10;&#10;S(v) = 10&#10;&#10;\end{document}" title="IguanaTex Bitmap Display">
            <a:extLst>
              <a:ext uri="{FF2B5EF4-FFF2-40B4-BE49-F238E27FC236}">
                <a16:creationId xmlns:a16="http://schemas.microsoft.com/office/drawing/2014/main" id="{B7CFCA3C-7540-8EB9-0CE3-DB3400C86D10}"/>
              </a:ext>
            </a:extLst>
          </p:cNvPr>
          <p:cNvPicPr>
            <a:picLocks noChangeAspect="1"/>
          </p:cNvPicPr>
          <p:nvPr>
            <p:custDataLst>
              <p:tags r:id="rId4"/>
            </p:custDataLst>
          </p:nvPr>
        </p:nvPicPr>
        <p:blipFill>
          <a:blip r:embed="rId17">
            <a:extLst>
              <a:ext uri="{28A0092B-C50C-407E-A947-70E740481C1C}">
                <a14:useLocalDpi xmlns:a14="http://schemas.microsoft.com/office/drawing/2010/main" val="0"/>
              </a:ext>
            </a:extLst>
          </a:blip>
          <a:stretch>
            <a:fillRect/>
          </a:stretch>
        </p:blipFill>
        <p:spPr>
          <a:xfrm>
            <a:off x="9114735" y="1724499"/>
            <a:ext cx="853333" cy="203581"/>
          </a:xfrm>
          <a:prstGeom prst="rect">
            <a:avLst/>
          </a:prstGeom>
        </p:spPr>
      </p:pic>
    </p:spTree>
    <p:extLst>
      <p:ext uri="{BB962C8B-B14F-4D97-AF65-F5344CB8AC3E}">
        <p14:creationId xmlns:p14="http://schemas.microsoft.com/office/powerpoint/2010/main" val="28287079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283B4-25EF-CEC8-182B-26E94B5B38BF}"/>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01EBB571-591B-3535-9DBB-F506D0901056}"/>
              </a:ext>
            </a:extLst>
          </p:cNvPr>
          <p:cNvSpPr>
            <a:spLocks noGrp="1"/>
          </p:cNvSpPr>
          <p:nvPr>
            <p:ph type="sldNum" sz="quarter" idx="10"/>
          </p:nvPr>
        </p:nvSpPr>
        <p:spPr/>
        <p:txBody>
          <a:bodyPr/>
          <a:lstStyle/>
          <a:p>
            <a:fld id="{280088F6-7C6C-4B38-8F53-C0D87CD1D86B}" type="slidenum">
              <a:rPr lang="zh-TW" altLang="en-US" smtClean="0"/>
              <a:pPr/>
              <a:t>24</a:t>
            </a:fld>
            <a:endParaRPr lang="zh-TW" altLang="en-US" dirty="0"/>
          </a:p>
        </p:txBody>
      </p:sp>
      <p:sp>
        <p:nvSpPr>
          <p:cNvPr id="3" name="文字方塊 2">
            <a:extLst>
              <a:ext uri="{FF2B5EF4-FFF2-40B4-BE49-F238E27FC236}">
                <a16:creationId xmlns:a16="http://schemas.microsoft.com/office/drawing/2014/main" id="{6CB33B39-1D7F-1195-A86A-226940F43C10}"/>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Puncture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45" name="圖片 44" descr="\documentclass{article}&#10;\usepackage{amsmath, xcolor,bm}&#10;\pagestyle{empty}&#10;\begin{document}&#10;&#10;Compare different puncturing algorithm : &#10;&#10;\end{document}" title="IguanaTex Bitmap Display">
            <a:extLst>
              <a:ext uri="{FF2B5EF4-FFF2-40B4-BE49-F238E27FC236}">
                <a16:creationId xmlns:a16="http://schemas.microsoft.com/office/drawing/2014/main" id="{28794D7D-E153-F6D5-4D55-79270A52B502}"/>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63728" y="949129"/>
            <a:ext cx="4107428" cy="207086"/>
          </a:xfrm>
          <a:prstGeom prst="rect">
            <a:avLst/>
          </a:prstGeom>
        </p:spPr>
      </p:pic>
      <p:pic>
        <p:nvPicPr>
          <p:cNvPr id="5" name="圖片 4" descr="一張含有 文字, 行, 圖表, 繪圖 的圖片&#10;&#10;AI 產生的內容可能不正確。">
            <a:extLst>
              <a:ext uri="{FF2B5EF4-FFF2-40B4-BE49-F238E27FC236}">
                <a16:creationId xmlns:a16="http://schemas.microsoft.com/office/drawing/2014/main" id="{1BD7C706-EEFD-70BD-9213-ADECA0EFC4F8}"/>
              </a:ext>
            </a:extLst>
          </p:cNvPr>
          <p:cNvPicPr>
            <a:picLocks noChangeAspect="1"/>
          </p:cNvPicPr>
          <p:nvPr/>
        </p:nvPicPr>
        <p:blipFill>
          <a:blip r:embed="rId5">
            <a:extLst>
              <a:ext uri="{28A0092B-C50C-407E-A947-70E740481C1C}">
                <a14:useLocalDpi xmlns:a14="http://schemas.microsoft.com/office/drawing/2010/main" val="0"/>
              </a:ext>
            </a:extLst>
          </a:blip>
          <a:srcRect l="2828" t="2596" r="6951" b="1884"/>
          <a:stretch>
            <a:fillRect/>
          </a:stretch>
        </p:blipFill>
        <p:spPr>
          <a:xfrm>
            <a:off x="2916051" y="1275363"/>
            <a:ext cx="6359898" cy="5050024"/>
          </a:xfrm>
          <a:prstGeom prst="rect">
            <a:avLst/>
          </a:prstGeom>
        </p:spPr>
      </p:pic>
    </p:spTree>
    <p:extLst>
      <p:ext uri="{BB962C8B-B14F-4D97-AF65-F5344CB8AC3E}">
        <p14:creationId xmlns:p14="http://schemas.microsoft.com/office/powerpoint/2010/main" val="7388730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63101-4D2D-406D-6CAC-5034919C2836}"/>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85D91049-DDAF-E42F-2A01-2259872247FD}"/>
              </a:ext>
            </a:extLst>
          </p:cNvPr>
          <p:cNvSpPr>
            <a:spLocks noGrp="1"/>
          </p:cNvSpPr>
          <p:nvPr>
            <p:ph type="sldNum" sz="quarter" idx="10"/>
          </p:nvPr>
        </p:nvSpPr>
        <p:spPr/>
        <p:txBody>
          <a:bodyPr/>
          <a:lstStyle/>
          <a:p>
            <a:fld id="{280088F6-7C6C-4B38-8F53-C0D87CD1D86B}" type="slidenum">
              <a:rPr lang="zh-TW" altLang="en-US" smtClean="0"/>
              <a:pPr/>
              <a:t>25</a:t>
            </a:fld>
            <a:endParaRPr lang="zh-TW" altLang="en-US" dirty="0"/>
          </a:p>
        </p:txBody>
      </p:sp>
      <p:sp>
        <p:nvSpPr>
          <p:cNvPr id="4" name="文字方塊 3">
            <a:extLst>
              <a:ext uri="{FF2B5EF4-FFF2-40B4-BE49-F238E27FC236}">
                <a16:creationId xmlns:a16="http://schemas.microsoft.com/office/drawing/2014/main" id="{C84B5E41-E782-4C56-D769-0CE8D765336C}"/>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5D79C8C9-5035-4DCB-5932-13C2A108D8DD}"/>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28818290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58695-2CCA-5B9A-3E6A-BE2F2C616D63}"/>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084BD291-1358-FC31-68BF-1EB52096E7E5}"/>
              </a:ext>
            </a:extLst>
          </p:cNvPr>
          <p:cNvSpPr>
            <a:spLocks noGrp="1"/>
          </p:cNvSpPr>
          <p:nvPr>
            <p:ph type="sldNum" sz="quarter" idx="10"/>
          </p:nvPr>
        </p:nvSpPr>
        <p:spPr/>
        <p:txBody>
          <a:bodyPr/>
          <a:lstStyle/>
          <a:p>
            <a:fld id="{280088F6-7C6C-4B38-8F53-C0D87CD1D86B}" type="slidenum">
              <a:rPr lang="zh-TW" altLang="en-US" smtClean="0"/>
              <a:pPr/>
              <a:t>26</a:t>
            </a:fld>
            <a:endParaRPr lang="zh-TW" altLang="en-US" dirty="0"/>
          </a:p>
        </p:txBody>
      </p:sp>
      <p:sp>
        <p:nvSpPr>
          <p:cNvPr id="3" name="文字方塊 2">
            <a:extLst>
              <a:ext uri="{FF2B5EF4-FFF2-40B4-BE49-F238E27FC236}">
                <a16:creationId xmlns:a16="http://schemas.microsoft.com/office/drawing/2014/main" id="{21A26D86-7FC3-57BD-8339-C924E7FD7D8B}"/>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Origin Structure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A3EBFB4B-B6C1-36B8-DA8D-281D50CB05A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69406" y="1298552"/>
            <a:ext cx="10643191" cy="2578214"/>
          </a:xfrm>
          <a:prstGeom prst="rect">
            <a:avLst/>
          </a:prstGeom>
        </p:spPr>
      </p:pic>
      <p:pic>
        <p:nvPicPr>
          <p:cNvPr id="23" name="圖片 22" descr="\documentclass{article}&#10;\usepackage{amsmath, xcolor}&#10;\pagestyle{empty}&#10;\begin{document}&#10;&#10;Combine Tanner Graph : &#10;&#10;\end{document}" title="IguanaTex Bitmap Display">
            <a:extLst>
              <a:ext uri="{FF2B5EF4-FFF2-40B4-BE49-F238E27FC236}">
                <a16:creationId xmlns:a16="http://schemas.microsoft.com/office/drawing/2014/main" id="{56E24C1E-A114-821D-B79B-91C7D16659B1}"/>
              </a:ext>
            </a:extLst>
          </p:cNvPr>
          <p:cNvPicPr>
            <a:picLocks noChangeAspect="1"/>
          </p:cNvPicPr>
          <p:nvPr>
            <p:custDataLst>
              <p:tags r:id="rId1"/>
            </p:custDataLst>
          </p:nvPr>
        </p:nvPicPr>
        <p:blipFill>
          <a:blip r:embed="rId10">
            <a:extLst>
              <a:ext uri="{28A0092B-C50C-407E-A947-70E740481C1C}">
                <a14:useLocalDpi xmlns:a14="http://schemas.microsoft.com/office/drawing/2010/main" val="0"/>
              </a:ext>
            </a:extLst>
          </a:blip>
          <a:stretch>
            <a:fillRect/>
          </a:stretch>
        </p:blipFill>
        <p:spPr>
          <a:xfrm>
            <a:off x="191387" y="1137658"/>
            <a:ext cx="2825128" cy="231710"/>
          </a:xfrm>
          <a:prstGeom prst="rect">
            <a:avLst/>
          </a:prstGeom>
        </p:spPr>
      </p:pic>
      <p:pic>
        <p:nvPicPr>
          <p:cNvPr id="77" name="圖片 76" descr="\documentclass{article}&#10;\usepackage{amsmath, xcolor,bm}&#10;\pagestyle{empty}&#10;\begin{document}&#10;&#10;&#10;\[&#10;\bm{H}_{Combine}:\quad&#10;\begin{bmatrix}&#10;\bm{H}_{\text{payload}} &amp; \bm{0} &amp; \bm{0} \\[6pt]&#10;\bm{0}               &amp; \bm{H}_{\text{extra}}   &amp; \bm{0} \\[6pt]&#10;\bm{M}_{\text{Puncpos}} &amp; \bm{I}               &amp; \bm{I}&#10;\end{bmatrix}&#10;\]&#10;&#10;&#10;\end{document}" title="IguanaTex Bitmap Display">
            <a:extLst>
              <a:ext uri="{FF2B5EF4-FFF2-40B4-BE49-F238E27FC236}">
                <a16:creationId xmlns:a16="http://schemas.microsoft.com/office/drawing/2014/main" id="{7CE6D419-F42E-F4EE-AF31-10EC0D26AECB}"/>
              </a:ext>
            </a:extLst>
          </p:cNvPr>
          <p:cNvPicPr>
            <a:picLocks noChangeAspect="1"/>
          </p:cNvPicPr>
          <p:nvPr>
            <p:custDataLst>
              <p:tags r:id="rId2"/>
            </p:custDataLst>
          </p:nvPr>
        </p:nvPicPr>
        <p:blipFill>
          <a:blip r:embed="rId11">
            <a:extLst>
              <a:ext uri="{28A0092B-C50C-407E-A947-70E740481C1C}">
                <a14:useLocalDpi xmlns:a14="http://schemas.microsoft.com/office/drawing/2010/main" val="0"/>
              </a:ext>
            </a:extLst>
          </a:blip>
          <a:stretch>
            <a:fillRect/>
          </a:stretch>
        </p:blipFill>
        <p:spPr>
          <a:xfrm>
            <a:off x="2748942" y="4984714"/>
            <a:ext cx="3786515" cy="1093028"/>
          </a:xfrm>
          <a:prstGeom prst="rect">
            <a:avLst/>
          </a:prstGeom>
        </p:spPr>
      </p:pic>
      <p:sp>
        <p:nvSpPr>
          <p:cNvPr id="40" name="矩形 39">
            <a:extLst>
              <a:ext uri="{FF2B5EF4-FFF2-40B4-BE49-F238E27FC236}">
                <a16:creationId xmlns:a16="http://schemas.microsoft.com/office/drawing/2014/main" id="{7F157CB1-B180-5581-FB88-C32B68082DAD}"/>
              </a:ext>
            </a:extLst>
          </p:cNvPr>
          <p:cNvSpPr/>
          <p:nvPr/>
        </p:nvSpPr>
        <p:spPr>
          <a:xfrm>
            <a:off x="1389790" y="3591830"/>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P2</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43" name="矩形 42">
            <a:extLst>
              <a:ext uri="{FF2B5EF4-FFF2-40B4-BE49-F238E27FC236}">
                <a16:creationId xmlns:a16="http://schemas.microsoft.com/office/drawing/2014/main" id="{2433F644-B552-2A57-F7EF-BCB208A4F24D}"/>
              </a:ext>
            </a:extLst>
          </p:cNvPr>
          <p:cNvSpPr/>
          <p:nvPr/>
        </p:nvSpPr>
        <p:spPr>
          <a:xfrm>
            <a:off x="2496132" y="3591830"/>
            <a:ext cx="428323" cy="369332"/>
          </a:xfrm>
          <a:prstGeom prst="rect">
            <a:avLst/>
          </a:prstGeom>
          <a:noFill/>
        </p:spPr>
        <p:txBody>
          <a:bodyPr wrap="squar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P4</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A588D679-E2B8-F6F3-0E9C-6175F95A1DEC}"/>
              </a:ext>
            </a:extLst>
          </p:cNvPr>
          <p:cNvSpPr/>
          <p:nvPr/>
        </p:nvSpPr>
        <p:spPr>
          <a:xfrm>
            <a:off x="3637690" y="3591830"/>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P6</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746F8ADD-625E-4B6D-660F-E3CC8EE57872}"/>
              </a:ext>
            </a:extLst>
          </p:cNvPr>
          <p:cNvSpPr/>
          <p:nvPr/>
        </p:nvSpPr>
        <p:spPr>
          <a:xfrm>
            <a:off x="4744032" y="3591830"/>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P8</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5F8EAEF6-79D4-BEE6-14CB-DA473771E05D}"/>
              </a:ext>
            </a:extLst>
          </p:cNvPr>
          <p:cNvSpPr/>
          <p:nvPr/>
        </p:nvSpPr>
        <p:spPr>
          <a:xfrm>
            <a:off x="5321595" y="3591830"/>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P9</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47" name="矩形 46">
            <a:extLst>
              <a:ext uri="{FF2B5EF4-FFF2-40B4-BE49-F238E27FC236}">
                <a16:creationId xmlns:a16="http://schemas.microsoft.com/office/drawing/2014/main" id="{B19C90A0-6767-EFD8-646E-EAEC5268195E}"/>
              </a:ext>
            </a:extLst>
          </p:cNvPr>
          <p:cNvSpPr/>
          <p:nvPr/>
        </p:nvSpPr>
        <p:spPr>
          <a:xfrm>
            <a:off x="5824130" y="3591830"/>
            <a:ext cx="543740"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P10</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8A7C8C6F-5BA6-0A96-DD86-FC1DFE35E8FA}"/>
              </a:ext>
            </a:extLst>
          </p:cNvPr>
          <p:cNvSpPr/>
          <p:nvPr/>
        </p:nvSpPr>
        <p:spPr>
          <a:xfrm>
            <a:off x="9134464" y="3591830"/>
            <a:ext cx="590226" cy="276999"/>
          </a:xfrm>
          <a:prstGeom prst="rect">
            <a:avLst/>
          </a:prstGeom>
          <a:noFill/>
        </p:spPr>
        <p:txBody>
          <a:bodyPr wrap="none" lIns="91440" tIns="45720" rIns="91440" bIns="45720">
            <a:spAutoFit/>
          </a:bodyPr>
          <a:lstStyle/>
          <a:p>
            <a:pPr algn="ctr"/>
            <a:r>
              <a:rPr lang="en-US" altLang="zh-TW" sz="1200" dirty="0">
                <a:ln w="0"/>
                <a:latin typeface="Times New Roman" panose="02020603050405020304" pitchFamily="18" charset="0"/>
                <a:cs typeface="Times New Roman" panose="02020603050405020304" pitchFamily="18" charset="0"/>
              </a:rPr>
              <a:t>P1^E1</a:t>
            </a:r>
            <a:endParaRPr lang="zh-TW" altLang="en-US" sz="1200" b="0" cap="none" spc="0" dirty="0">
              <a:ln w="0"/>
              <a:solidFill>
                <a:schemeClr val="tx1"/>
              </a:solidFill>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DF728A2A-DC66-71A3-76BE-BDF0E2F0145E}"/>
              </a:ext>
            </a:extLst>
          </p:cNvPr>
          <p:cNvSpPr/>
          <p:nvPr/>
        </p:nvSpPr>
        <p:spPr>
          <a:xfrm>
            <a:off x="9775800" y="3599767"/>
            <a:ext cx="590226" cy="276999"/>
          </a:xfrm>
          <a:prstGeom prst="rect">
            <a:avLst/>
          </a:prstGeom>
          <a:noFill/>
        </p:spPr>
        <p:txBody>
          <a:bodyPr wrap="none" lIns="91440" tIns="45720" rIns="91440" bIns="45720">
            <a:spAutoFit/>
          </a:bodyPr>
          <a:lstStyle/>
          <a:p>
            <a:pPr algn="ctr"/>
            <a:r>
              <a:rPr lang="en-US" altLang="zh-TW" sz="1200" dirty="0">
                <a:ln w="0"/>
                <a:latin typeface="Times New Roman" panose="02020603050405020304" pitchFamily="18" charset="0"/>
                <a:cs typeface="Times New Roman" panose="02020603050405020304" pitchFamily="18" charset="0"/>
              </a:rPr>
              <a:t>P3^E2</a:t>
            </a:r>
            <a:endParaRPr lang="zh-TW" altLang="en-US" sz="1200" b="0" cap="none" spc="0" dirty="0">
              <a:ln w="0"/>
              <a:solidFill>
                <a:schemeClr val="tx1"/>
              </a:solidFill>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29191D2C-D6DC-3204-C5D5-1B7DE556C200}"/>
              </a:ext>
            </a:extLst>
          </p:cNvPr>
          <p:cNvSpPr/>
          <p:nvPr/>
        </p:nvSpPr>
        <p:spPr>
          <a:xfrm>
            <a:off x="10417136" y="3599767"/>
            <a:ext cx="590226" cy="276999"/>
          </a:xfrm>
          <a:prstGeom prst="rect">
            <a:avLst/>
          </a:prstGeom>
          <a:noFill/>
        </p:spPr>
        <p:txBody>
          <a:bodyPr wrap="none" lIns="91440" tIns="45720" rIns="91440" bIns="45720">
            <a:spAutoFit/>
          </a:bodyPr>
          <a:lstStyle/>
          <a:p>
            <a:pPr algn="ctr"/>
            <a:r>
              <a:rPr lang="en-US" altLang="zh-TW" sz="1200" dirty="0">
                <a:ln w="0"/>
                <a:latin typeface="Times New Roman" panose="02020603050405020304" pitchFamily="18" charset="0"/>
                <a:cs typeface="Times New Roman" panose="02020603050405020304" pitchFamily="18" charset="0"/>
              </a:rPr>
              <a:t>P5^E3</a:t>
            </a:r>
            <a:endParaRPr lang="zh-TW" altLang="en-US" sz="1200" b="0" cap="none" spc="0" dirty="0">
              <a:ln w="0"/>
              <a:solidFill>
                <a:schemeClr val="tx1"/>
              </a:solidFill>
              <a:latin typeface="Times New Roman" panose="02020603050405020304" pitchFamily="18" charset="0"/>
              <a:cs typeface="Times New Roman" panose="02020603050405020304" pitchFamily="18" charset="0"/>
            </a:endParaRPr>
          </a:p>
        </p:txBody>
      </p:sp>
      <p:sp>
        <p:nvSpPr>
          <p:cNvPr id="55" name="矩形 54">
            <a:extLst>
              <a:ext uri="{FF2B5EF4-FFF2-40B4-BE49-F238E27FC236}">
                <a16:creationId xmlns:a16="http://schemas.microsoft.com/office/drawing/2014/main" id="{FD5DC9B9-4F43-1249-CE12-C709F06C05E7}"/>
              </a:ext>
            </a:extLst>
          </p:cNvPr>
          <p:cNvSpPr/>
          <p:nvPr/>
        </p:nvSpPr>
        <p:spPr>
          <a:xfrm>
            <a:off x="11064398" y="3591830"/>
            <a:ext cx="590226" cy="276999"/>
          </a:xfrm>
          <a:prstGeom prst="rect">
            <a:avLst/>
          </a:prstGeom>
          <a:noFill/>
        </p:spPr>
        <p:txBody>
          <a:bodyPr wrap="none" lIns="91440" tIns="45720" rIns="91440" bIns="45720">
            <a:spAutoFit/>
          </a:bodyPr>
          <a:lstStyle/>
          <a:p>
            <a:pPr algn="ctr"/>
            <a:r>
              <a:rPr lang="en-US" altLang="zh-TW" sz="1200" dirty="0">
                <a:ln w="0"/>
                <a:latin typeface="Times New Roman" panose="02020603050405020304" pitchFamily="18" charset="0"/>
                <a:cs typeface="Times New Roman" panose="02020603050405020304" pitchFamily="18" charset="0"/>
              </a:rPr>
              <a:t>P7^E3</a:t>
            </a:r>
            <a:endParaRPr lang="zh-TW" altLang="en-US" sz="1200" b="0" cap="none" spc="0" dirty="0">
              <a:ln w="0"/>
              <a:solidFill>
                <a:schemeClr val="tx1"/>
              </a:solidFill>
              <a:latin typeface="Times New Roman" panose="02020603050405020304" pitchFamily="18" charset="0"/>
              <a:cs typeface="Times New Roman" panose="02020603050405020304" pitchFamily="18" charset="0"/>
            </a:endParaRPr>
          </a:p>
        </p:txBody>
      </p:sp>
      <p:sp>
        <p:nvSpPr>
          <p:cNvPr id="56" name="橢圓 55">
            <a:extLst>
              <a:ext uri="{FF2B5EF4-FFF2-40B4-BE49-F238E27FC236}">
                <a16:creationId xmlns:a16="http://schemas.microsoft.com/office/drawing/2014/main" id="{E1987DA0-BC7A-502C-DBB9-10BEA56E348D}"/>
              </a:ext>
            </a:extLst>
          </p:cNvPr>
          <p:cNvSpPr/>
          <p:nvPr/>
        </p:nvSpPr>
        <p:spPr>
          <a:xfrm>
            <a:off x="782817" y="3145616"/>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橢圓 56">
            <a:extLst>
              <a:ext uri="{FF2B5EF4-FFF2-40B4-BE49-F238E27FC236}">
                <a16:creationId xmlns:a16="http://schemas.microsoft.com/office/drawing/2014/main" id="{372710CA-CB74-24A2-AE83-B85E4B1E1854}"/>
              </a:ext>
            </a:extLst>
          </p:cNvPr>
          <p:cNvSpPr/>
          <p:nvPr/>
        </p:nvSpPr>
        <p:spPr>
          <a:xfrm>
            <a:off x="1929814" y="3145616"/>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橢圓 57">
            <a:extLst>
              <a:ext uri="{FF2B5EF4-FFF2-40B4-BE49-F238E27FC236}">
                <a16:creationId xmlns:a16="http://schemas.microsoft.com/office/drawing/2014/main" id="{D38BB2E1-63D5-D07F-00B4-68086884B272}"/>
              </a:ext>
            </a:extLst>
          </p:cNvPr>
          <p:cNvSpPr/>
          <p:nvPr/>
        </p:nvSpPr>
        <p:spPr>
          <a:xfrm>
            <a:off x="3061718" y="3145616"/>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橢圓 58">
            <a:extLst>
              <a:ext uri="{FF2B5EF4-FFF2-40B4-BE49-F238E27FC236}">
                <a16:creationId xmlns:a16="http://schemas.microsoft.com/office/drawing/2014/main" id="{D81432AE-FEFB-015F-1BCD-60BF03DB7468}"/>
              </a:ext>
            </a:extLst>
          </p:cNvPr>
          <p:cNvSpPr/>
          <p:nvPr/>
        </p:nvSpPr>
        <p:spPr>
          <a:xfrm>
            <a:off x="4174200" y="3145616"/>
            <a:ext cx="468000" cy="468000"/>
          </a:xfrm>
          <a:prstGeom prst="ellipse">
            <a:avLst/>
          </a:prstGeom>
          <a:noFill/>
          <a:ln>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a:extLst>
              <a:ext uri="{FF2B5EF4-FFF2-40B4-BE49-F238E27FC236}">
                <a16:creationId xmlns:a16="http://schemas.microsoft.com/office/drawing/2014/main" id="{EAD21273-C77E-B445-53E6-C16636AAAFC1}"/>
              </a:ext>
            </a:extLst>
          </p:cNvPr>
          <p:cNvSpPr/>
          <p:nvPr/>
        </p:nvSpPr>
        <p:spPr>
          <a:xfrm>
            <a:off x="694944" y="1491154"/>
            <a:ext cx="5672926" cy="2470008"/>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矩形 4">
            <a:extLst>
              <a:ext uri="{FF2B5EF4-FFF2-40B4-BE49-F238E27FC236}">
                <a16:creationId xmlns:a16="http://schemas.microsoft.com/office/drawing/2014/main" id="{59B1841A-6390-559D-4358-B1D4600B833E}"/>
              </a:ext>
            </a:extLst>
          </p:cNvPr>
          <p:cNvSpPr/>
          <p:nvPr/>
        </p:nvSpPr>
        <p:spPr>
          <a:xfrm>
            <a:off x="6475843" y="1491154"/>
            <a:ext cx="2521632" cy="2470008"/>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片 6" descr="\documentclass{article}&#10;\usepackage{amsmath, xcolor,bm}&#10;\pagestyle{empty}&#10;\begin{document}&#10;&#10;$M_{puncpos} $ each row degree is 1.&#10;&#10;\end{document}" title="IguanaTex Bitmap Display">
            <a:extLst>
              <a:ext uri="{FF2B5EF4-FFF2-40B4-BE49-F238E27FC236}">
                <a16:creationId xmlns:a16="http://schemas.microsoft.com/office/drawing/2014/main" id="{416BD690-FCC5-7A0C-3BAA-2E244250F614}"/>
              </a:ext>
            </a:extLst>
          </p:cNvPr>
          <p:cNvPicPr>
            <a:picLocks noChangeAspect="1"/>
          </p:cNvPicPr>
          <p:nvPr>
            <p:custDataLst>
              <p:tags r:id="rId3"/>
            </p:custDataLst>
          </p:nvPr>
        </p:nvPicPr>
        <p:blipFill>
          <a:blip r:embed="rId12">
            <a:extLst>
              <a:ext uri="{28A0092B-C50C-407E-A947-70E740481C1C}">
                <a14:useLocalDpi xmlns:a14="http://schemas.microsoft.com/office/drawing/2010/main" val="0"/>
              </a:ext>
            </a:extLst>
          </a:blip>
          <a:stretch>
            <a:fillRect/>
          </a:stretch>
        </p:blipFill>
        <p:spPr>
          <a:xfrm>
            <a:off x="7127417" y="5468214"/>
            <a:ext cx="3010286" cy="223543"/>
          </a:xfrm>
          <a:prstGeom prst="rect">
            <a:avLst/>
          </a:prstGeom>
        </p:spPr>
      </p:pic>
      <p:pic>
        <p:nvPicPr>
          <p:cNvPr id="9" name="圖片 8" descr="\documentclass{article}&#10;\usepackage{amsmath, xcolor}&#10;\pagestyle{empty}&#10;\begin{document}&#10;\begin{itemize}&#10;\item filled circles: unpunctured variable nodes&#10;\item unfilled circles: punctured variable nodes&#10;\end{itemize}&#10;&#10;\end{document}" title="IguanaTex Bitmap Display">
            <a:extLst>
              <a:ext uri="{FF2B5EF4-FFF2-40B4-BE49-F238E27FC236}">
                <a16:creationId xmlns:a16="http://schemas.microsoft.com/office/drawing/2014/main" id="{CE9FB470-3CE5-E662-C5C0-9C4BB265D5F6}"/>
              </a:ext>
            </a:extLst>
          </p:cNvPr>
          <p:cNvPicPr>
            <a:picLocks noChangeAspect="1"/>
          </p:cNvPicPr>
          <p:nvPr>
            <p:custDataLst>
              <p:tags r:id="rId4"/>
            </p:custDataLst>
          </p:nvPr>
        </p:nvPicPr>
        <p:blipFill>
          <a:blip r:embed="rId13">
            <a:extLst>
              <a:ext uri="{28A0092B-C50C-407E-A947-70E740481C1C}">
                <a14:useLocalDpi xmlns:a14="http://schemas.microsoft.com/office/drawing/2010/main" val="0"/>
              </a:ext>
            </a:extLst>
          </a:blip>
          <a:stretch>
            <a:fillRect/>
          </a:stretch>
        </p:blipFill>
        <p:spPr>
          <a:xfrm>
            <a:off x="418415" y="4321118"/>
            <a:ext cx="3219275" cy="538849"/>
          </a:xfrm>
          <a:prstGeom prst="rect">
            <a:avLst/>
          </a:prstGeom>
        </p:spPr>
      </p:pic>
      <p:pic>
        <p:nvPicPr>
          <p:cNvPr id="8" name="圖片 7" descr="\documentclass{article}&#10;\usepackage{amsmath, xcolor}&#10;\pagestyle{empty}&#10;\begin{document}&#10;&#10;Payload Tanner Graph &#10;&#10;\end{document}" title="IguanaTex Bitmap Display">
            <a:extLst>
              <a:ext uri="{FF2B5EF4-FFF2-40B4-BE49-F238E27FC236}">
                <a16:creationId xmlns:a16="http://schemas.microsoft.com/office/drawing/2014/main" id="{217F7AEA-07AA-E1CF-7369-785DFDF8A150}"/>
              </a:ext>
            </a:extLst>
          </p:cNvPr>
          <p:cNvPicPr>
            <a:picLocks noChangeAspect="1"/>
          </p:cNvPicPr>
          <p:nvPr>
            <p:custDataLst>
              <p:tags r:id="rId5"/>
            </p:custDataLst>
          </p:nvPr>
        </p:nvPicPr>
        <p:blipFill>
          <a:blip r:embed="rId14">
            <a:extLst>
              <a:ext uri="{28A0092B-C50C-407E-A947-70E740481C1C}">
                <a14:useLocalDpi xmlns:a14="http://schemas.microsoft.com/office/drawing/2010/main" val="0"/>
              </a:ext>
            </a:extLst>
          </a:blip>
          <a:stretch>
            <a:fillRect/>
          </a:stretch>
        </p:blipFill>
        <p:spPr>
          <a:xfrm>
            <a:off x="3890030" y="1288834"/>
            <a:ext cx="1766400" cy="161067"/>
          </a:xfrm>
          <a:prstGeom prst="rect">
            <a:avLst/>
          </a:prstGeom>
        </p:spPr>
      </p:pic>
      <p:pic>
        <p:nvPicPr>
          <p:cNvPr id="10" name="圖片 9" descr="\documentclass{article}&#10;\usepackage{amsmath, xcolor}&#10;\pagestyle{empty}&#10;\begin{document}&#10;&#10;Extra Tanner Graph &#10;&#10;\end{document}" title="IguanaTex Bitmap Display">
            <a:extLst>
              <a:ext uri="{FF2B5EF4-FFF2-40B4-BE49-F238E27FC236}">
                <a16:creationId xmlns:a16="http://schemas.microsoft.com/office/drawing/2014/main" id="{EFBFCF58-7FC9-F974-AD7E-8B658C660305}"/>
              </a:ext>
            </a:extLst>
          </p:cNvPr>
          <p:cNvPicPr>
            <a:picLocks noChangeAspect="1"/>
          </p:cNvPicPr>
          <p:nvPr>
            <p:custDataLst>
              <p:tags r:id="rId6"/>
            </p:custDataLst>
          </p:nvPr>
        </p:nvPicPr>
        <p:blipFill>
          <a:blip r:embed="rId15">
            <a:extLst>
              <a:ext uri="{28A0092B-C50C-407E-A947-70E740481C1C}">
                <a14:useLocalDpi xmlns:a14="http://schemas.microsoft.com/office/drawing/2010/main" val="0"/>
              </a:ext>
            </a:extLst>
          </a:blip>
          <a:stretch>
            <a:fillRect/>
          </a:stretch>
        </p:blipFill>
        <p:spPr>
          <a:xfrm>
            <a:off x="7048394" y="1260856"/>
            <a:ext cx="1589333" cy="158934"/>
          </a:xfrm>
          <a:prstGeom prst="rect">
            <a:avLst/>
          </a:prstGeom>
        </p:spPr>
      </p:pic>
    </p:spTree>
    <p:extLst>
      <p:ext uri="{BB962C8B-B14F-4D97-AF65-F5344CB8AC3E}">
        <p14:creationId xmlns:p14="http://schemas.microsoft.com/office/powerpoint/2010/main" val="1197446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8C304E-8CD3-567D-6094-A334F38075F0}"/>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030DFBB5-61AF-0E4C-D016-33EDCCCE3FFF}"/>
              </a:ext>
            </a:extLst>
          </p:cNvPr>
          <p:cNvSpPr>
            <a:spLocks noGrp="1"/>
          </p:cNvSpPr>
          <p:nvPr>
            <p:ph type="sldNum" sz="quarter" idx="10"/>
          </p:nvPr>
        </p:nvSpPr>
        <p:spPr/>
        <p:txBody>
          <a:bodyPr/>
          <a:lstStyle/>
          <a:p>
            <a:fld id="{280088F6-7C6C-4B38-8F53-C0D87CD1D86B}" type="slidenum">
              <a:rPr lang="zh-TW" altLang="en-US" smtClean="0"/>
              <a:pPr/>
              <a:t>27</a:t>
            </a:fld>
            <a:endParaRPr lang="zh-TW" altLang="en-US" dirty="0"/>
          </a:p>
        </p:txBody>
      </p:sp>
      <p:sp>
        <p:nvSpPr>
          <p:cNvPr id="3" name="文字方塊 2">
            <a:extLst>
              <a:ext uri="{FF2B5EF4-FFF2-40B4-BE49-F238E27FC236}">
                <a16:creationId xmlns:a16="http://schemas.microsoft.com/office/drawing/2014/main" id="{961F48CA-3080-B099-C147-089248C405B1}"/>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Origin Structure – Code-Rate Fix</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2" name="圖片 11" descr="\documentclass{article}&#10;\usepackage{amsmath}&#10;&#10;\usepackage[dvipsnames]{xcolor}&#10;\pagestyle{empty}&#10;\begin{document}&#10;\begin{itemize}&#10;  \item In our structured Tanner graph, we fix the code‐rate \(r\) as&#10;    \[&#10;      r \;=\; \frac{\text{length}(\text{payload info}) + \text{length}(\text{extra info})}&#10;                  {\text{length}(\text{payload encode})}\,&#10;    \]&#10;\end{itemize}&#10;\end{document}&#10;&#10;&#10;&#10;&#10;&#10;&#10;&#10;&#10;" title="IguanaTex Bitmap Display">
            <a:extLst>
              <a:ext uri="{FF2B5EF4-FFF2-40B4-BE49-F238E27FC236}">
                <a16:creationId xmlns:a16="http://schemas.microsoft.com/office/drawing/2014/main" id="{6AA577D8-A4BC-EECE-72D3-A2148CDFF382}"/>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399382" y="810273"/>
            <a:ext cx="6949019" cy="1124258"/>
          </a:xfrm>
          <a:prstGeom prst="rect">
            <a:avLst/>
          </a:prstGeom>
        </p:spPr>
      </p:pic>
      <p:pic>
        <p:nvPicPr>
          <p:cNvPr id="14" name="圖片 13" descr="一張含有 文字, 行, 繪圖, 圖表 的圖片&#10;&#10;AI 產生的內容可能不正確。">
            <a:extLst>
              <a:ext uri="{FF2B5EF4-FFF2-40B4-BE49-F238E27FC236}">
                <a16:creationId xmlns:a16="http://schemas.microsoft.com/office/drawing/2014/main" id="{13B051B4-A6D2-71FB-4D5C-8CC42C7A1345}"/>
              </a:ext>
            </a:extLst>
          </p:cNvPr>
          <p:cNvPicPr>
            <a:picLocks noChangeAspect="1"/>
          </p:cNvPicPr>
          <p:nvPr/>
        </p:nvPicPr>
        <p:blipFill>
          <a:blip r:embed="rId6">
            <a:extLst>
              <a:ext uri="{28A0092B-C50C-407E-A947-70E740481C1C}">
                <a14:useLocalDpi xmlns:a14="http://schemas.microsoft.com/office/drawing/2010/main" val="0"/>
              </a:ext>
            </a:extLst>
          </a:blip>
          <a:srcRect l="2489" t="1903" r="6528"/>
          <a:stretch/>
        </p:blipFill>
        <p:spPr>
          <a:xfrm>
            <a:off x="6285896" y="2693870"/>
            <a:ext cx="4567607" cy="3693600"/>
          </a:xfrm>
          <a:prstGeom prst="rect">
            <a:avLst/>
          </a:prstGeom>
        </p:spPr>
      </p:pic>
      <p:pic>
        <p:nvPicPr>
          <p:cNvPr id="16" name="圖片 15" descr="一張含有 文字, 行, 繪圖, 圖表 的圖片&#10;&#10;AI 產生的內容可能不正確。">
            <a:extLst>
              <a:ext uri="{FF2B5EF4-FFF2-40B4-BE49-F238E27FC236}">
                <a16:creationId xmlns:a16="http://schemas.microsoft.com/office/drawing/2014/main" id="{0D2F27FC-976E-FC52-3DFC-2EC49283CA41}"/>
              </a:ext>
            </a:extLst>
          </p:cNvPr>
          <p:cNvPicPr>
            <a:picLocks noChangeAspect="1"/>
          </p:cNvPicPr>
          <p:nvPr/>
        </p:nvPicPr>
        <p:blipFill>
          <a:blip r:embed="rId7">
            <a:extLst>
              <a:ext uri="{28A0092B-C50C-407E-A947-70E740481C1C}">
                <a14:useLocalDpi xmlns:a14="http://schemas.microsoft.com/office/drawing/2010/main" val="0"/>
              </a:ext>
            </a:extLst>
          </a:blip>
          <a:srcRect l="2694" t="2596" r="6551"/>
          <a:stretch/>
        </p:blipFill>
        <p:spPr>
          <a:xfrm>
            <a:off x="1319905" y="2693870"/>
            <a:ext cx="4586200" cy="3691673"/>
          </a:xfrm>
          <a:prstGeom prst="rect">
            <a:avLst/>
          </a:prstGeom>
        </p:spPr>
      </p:pic>
      <p:pic>
        <p:nvPicPr>
          <p:cNvPr id="17" name="圖片 16" descr="\documentclass{article}&#10;\usepackage{amsmath, xcolor}&#10;\pagestyle{empty}&#10;\begin{document}&#10;\begin{itemize}&#10;\item Payload : PEG-P1&#10;\item Extra   : LDPC-E1&#10;\end{itemize}&#10;&#10;\end{document}" title="IguanaTex Bitmap Display">
            <a:extLst>
              <a:ext uri="{FF2B5EF4-FFF2-40B4-BE49-F238E27FC236}">
                <a16:creationId xmlns:a16="http://schemas.microsoft.com/office/drawing/2014/main" id="{A861CC11-209E-EF91-9991-DF414F8B2104}"/>
              </a:ext>
            </a:extLst>
          </p:cNvPr>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399382" y="2185011"/>
            <a:ext cx="1421156" cy="425011"/>
          </a:xfrm>
          <a:prstGeom prst="rect">
            <a:avLst/>
          </a:prstGeom>
        </p:spPr>
      </p:pic>
    </p:spTree>
    <p:extLst>
      <p:ext uri="{BB962C8B-B14F-4D97-AF65-F5344CB8AC3E}">
        <p14:creationId xmlns:p14="http://schemas.microsoft.com/office/powerpoint/2010/main" val="1481505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7391E0-9290-BD9B-9FB9-2D693AD1799C}"/>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0CE100C8-8C7F-40AA-C6A9-759F074AB3DB}"/>
              </a:ext>
            </a:extLst>
          </p:cNvPr>
          <p:cNvSpPr>
            <a:spLocks noGrp="1"/>
          </p:cNvSpPr>
          <p:nvPr>
            <p:ph type="sldNum" sz="quarter" idx="10"/>
          </p:nvPr>
        </p:nvSpPr>
        <p:spPr/>
        <p:txBody>
          <a:bodyPr/>
          <a:lstStyle/>
          <a:p>
            <a:fld id="{280088F6-7C6C-4B38-8F53-C0D87CD1D86B}" type="slidenum">
              <a:rPr lang="zh-TW" altLang="en-US" smtClean="0"/>
              <a:pPr/>
              <a:t>28</a:t>
            </a:fld>
            <a:endParaRPr lang="zh-TW" altLang="en-US" dirty="0"/>
          </a:p>
        </p:txBody>
      </p:sp>
      <p:sp>
        <p:nvSpPr>
          <p:cNvPr id="3" name="文字方塊 2">
            <a:extLst>
              <a:ext uri="{FF2B5EF4-FFF2-40B4-BE49-F238E27FC236}">
                <a16:creationId xmlns:a16="http://schemas.microsoft.com/office/drawing/2014/main" id="{53B6362F-8AEA-AB4B-0895-99A4C604AFEC}"/>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Origin Structure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 xcolor}&#10;\pagestyle{empty}&#10;\begin{document}&#10;\begin{itemize}&#10;\item Payload : PEG-P1&#10;\item Extra   : BCH-E2&#10;\end{itemize}&#10;&#10;\end{document}" title="IguanaTex Bitmap Display">
            <a:extLst>
              <a:ext uri="{FF2B5EF4-FFF2-40B4-BE49-F238E27FC236}">
                <a16:creationId xmlns:a16="http://schemas.microsoft.com/office/drawing/2014/main" id="{64F8FF57-7FB1-918B-E925-BE1F181A1B2F}"/>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53662" y="1248290"/>
            <a:ext cx="1421156" cy="425011"/>
          </a:xfrm>
          <a:prstGeom prst="rect">
            <a:avLst/>
          </a:prstGeom>
        </p:spPr>
      </p:pic>
      <p:pic>
        <p:nvPicPr>
          <p:cNvPr id="7" name="圖片 6" descr="一張含有 文字, 行, 螢幕擷取畫面, 繪圖 的圖片&#10;&#10;AI 產生的內容可能不正確。">
            <a:extLst>
              <a:ext uri="{FF2B5EF4-FFF2-40B4-BE49-F238E27FC236}">
                <a16:creationId xmlns:a16="http://schemas.microsoft.com/office/drawing/2014/main" id="{781178AB-39CE-8EC9-929E-88832EA2EAE3}"/>
              </a:ext>
            </a:extLst>
          </p:cNvPr>
          <p:cNvPicPr>
            <a:picLocks noChangeAspect="1"/>
          </p:cNvPicPr>
          <p:nvPr/>
        </p:nvPicPr>
        <p:blipFill>
          <a:blip r:embed="rId5">
            <a:extLst>
              <a:ext uri="{28A0092B-C50C-407E-A947-70E740481C1C}">
                <a14:useLocalDpi xmlns:a14="http://schemas.microsoft.com/office/drawing/2010/main" val="0"/>
              </a:ext>
            </a:extLst>
          </a:blip>
          <a:srcRect l="2699" t="3056" r="6204"/>
          <a:stretch/>
        </p:blipFill>
        <p:spPr>
          <a:xfrm>
            <a:off x="6331184" y="1901710"/>
            <a:ext cx="4645786" cy="3708000"/>
          </a:xfrm>
          <a:prstGeom prst="rect">
            <a:avLst/>
          </a:prstGeom>
        </p:spPr>
      </p:pic>
      <p:pic>
        <p:nvPicPr>
          <p:cNvPr id="9" name="圖片 8" descr="一張含有 文字, 行, 螢幕擷取畫面, 圖表 的圖片&#10;&#10;AI 產生的內容可能不正確。">
            <a:extLst>
              <a:ext uri="{FF2B5EF4-FFF2-40B4-BE49-F238E27FC236}">
                <a16:creationId xmlns:a16="http://schemas.microsoft.com/office/drawing/2014/main" id="{87F0FFA5-9108-FC5F-1D8E-97B492306406}"/>
              </a:ext>
            </a:extLst>
          </p:cNvPr>
          <p:cNvPicPr>
            <a:picLocks noChangeAspect="1"/>
          </p:cNvPicPr>
          <p:nvPr/>
        </p:nvPicPr>
        <p:blipFill>
          <a:blip r:embed="rId6">
            <a:extLst>
              <a:ext uri="{28A0092B-C50C-407E-A947-70E740481C1C}">
                <a14:useLocalDpi xmlns:a14="http://schemas.microsoft.com/office/drawing/2010/main" val="0"/>
              </a:ext>
            </a:extLst>
          </a:blip>
          <a:srcRect l="3015" t="3508" r="5432"/>
          <a:stretch/>
        </p:blipFill>
        <p:spPr>
          <a:xfrm>
            <a:off x="1169806" y="1901710"/>
            <a:ext cx="4691011" cy="3708000"/>
          </a:xfrm>
          <a:prstGeom prst="rect">
            <a:avLst/>
          </a:prstGeom>
        </p:spPr>
      </p:pic>
    </p:spTree>
    <p:extLst>
      <p:ext uri="{BB962C8B-B14F-4D97-AF65-F5344CB8AC3E}">
        <p14:creationId xmlns:p14="http://schemas.microsoft.com/office/powerpoint/2010/main" val="1399389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4514E95C-02D3-A5C1-B745-537048841073}"/>
              </a:ext>
            </a:extLst>
          </p:cNvPr>
          <p:cNvSpPr>
            <a:spLocks noGrp="1"/>
          </p:cNvSpPr>
          <p:nvPr>
            <p:ph type="sldNum" sz="quarter" idx="10"/>
          </p:nvPr>
        </p:nvSpPr>
        <p:spPr/>
        <p:txBody>
          <a:bodyPr/>
          <a:lstStyle/>
          <a:p>
            <a:fld id="{280088F6-7C6C-4B38-8F53-C0D87CD1D86B}" type="slidenum">
              <a:rPr lang="zh-TW" altLang="en-US" smtClean="0"/>
              <a:pPr/>
              <a:t>29</a:t>
            </a:fld>
            <a:endParaRPr lang="zh-TW" altLang="en-US" dirty="0"/>
          </a:p>
        </p:txBody>
      </p:sp>
      <p:sp>
        <p:nvSpPr>
          <p:cNvPr id="9" name="文字方塊 8">
            <a:extLst>
              <a:ext uri="{FF2B5EF4-FFF2-40B4-BE49-F238E27FC236}">
                <a16:creationId xmlns:a16="http://schemas.microsoft.com/office/drawing/2014/main" id="{EBC13438-18E4-0F4C-61EA-D73BB9B95193}"/>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Origin Structure – Observation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 name="圖片 5" descr="\documentclass{article}&#10;\usepackage{amsmath}&#10;&#10;\usepackage[dvipsnames]{xcolor}&#10;\pagestyle{empty}&#10;\begin{document}&#10;\begin{itemize}&#10;  \item Merging the Tanner graph allows Extra and Payload to be decoded at the same time, and the payload's performance is barely affected.&#10;  &#10;&#10;  \item This method of combining Tanner graphs allows Payload and Extra to be decoded in parallel.&#10;&#10;&#10;\end{itemize}&#10;\end{document}&#10;&#10;&#10;&#10;&#10;&#10;&#10;&#10;&#10;" title="IguanaTex Bitmap Display">
            <a:extLst>
              <a:ext uri="{FF2B5EF4-FFF2-40B4-BE49-F238E27FC236}">
                <a16:creationId xmlns:a16="http://schemas.microsoft.com/office/drawing/2014/main" id="{86DD413C-8557-1ADD-A460-AE66B720998B}"/>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380727" y="1143366"/>
            <a:ext cx="8486348" cy="1361850"/>
          </a:xfrm>
          <a:prstGeom prst="rect">
            <a:avLst/>
          </a:prstGeom>
        </p:spPr>
      </p:pic>
    </p:spTree>
    <p:extLst>
      <p:ext uri="{BB962C8B-B14F-4D97-AF65-F5344CB8AC3E}">
        <p14:creationId xmlns:p14="http://schemas.microsoft.com/office/powerpoint/2010/main" val="474110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079D5AF-E380-8C44-95BE-51B0303EE76D}"/>
              </a:ext>
            </a:extLst>
          </p:cNvPr>
          <p:cNvSpPr>
            <a:spLocks noGrp="1"/>
          </p:cNvSpPr>
          <p:nvPr>
            <p:ph type="sldNum" sz="quarter" idx="10"/>
          </p:nvPr>
        </p:nvSpPr>
        <p:spPr/>
        <p:txBody>
          <a:bodyPr/>
          <a:lstStyle/>
          <a:p>
            <a:fld id="{280088F6-7C6C-4B38-8F53-C0D87CD1D86B}" type="slidenum">
              <a:rPr lang="zh-TW" altLang="en-US" smtClean="0"/>
              <a:pPr/>
              <a:t>3</a:t>
            </a:fld>
            <a:endParaRPr lang="zh-TW" altLang="en-US" dirty="0"/>
          </a:p>
        </p:txBody>
      </p:sp>
      <p:sp>
        <p:nvSpPr>
          <p:cNvPr id="3" name="文字方塊 2">
            <a:extLst>
              <a:ext uri="{FF2B5EF4-FFF2-40B4-BE49-F238E27FC236}">
                <a16:creationId xmlns:a16="http://schemas.microsoft.com/office/drawing/2014/main" id="{38A23C25-405D-BCCE-8BCE-5C2268B63A51}"/>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Introduction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0" name="圖片 9" descr="\documentclass{article}&#10;\usepackage{amsmath}&#10;&#10;\usepackage[dvipsnames]{xcolor}&#10;\pagestyle{empty}&#10;\begin{document}&#10;\begin{itemize}&#10;  \item In many communication systems, alongside the primary payload data, a small number of supplementary bits (e.g., device-ID fields or HARQ ACK/NACK flags) must also be transmitted. Traditionally, these extra bits are encoded and sent separately to meet their unique reliability and timing requirements, but at the cost of additional bandwidth and power. The recently proposed Partial-Superposition Incremental-Redundancy HARQ (PS-IR-HARQ) scheme[6] overcomes this overhead by partially superimposing previous code-block information onto the first HARQ retransmission—embedding both payload and control bits without any extra spectral or power resources, thereby boosting throughput and reliability simultaneously.&#10;&#10;&#10;&#10;&#10;&#10;&#10;&#10;&#10;&#10; \item This separation is either because the receiver is only interested in the additional bits or because the reliability requirement of the additional bits is higher. One main drawback of the separated transmission paradigm is that it will require additional bandwidth and power.&#10;&#10;\end{itemize}&#10;\end{document}&#10;&#10;&#10;&#10;&#10;&#10;&#10;&#10;&#10;" title="IguanaTex Bitmap Display">
            <a:extLst>
              <a:ext uri="{FF2B5EF4-FFF2-40B4-BE49-F238E27FC236}">
                <a16:creationId xmlns:a16="http://schemas.microsoft.com/office/drawing/2014/main" id="{7D813E82-43EC-DE18-D29D-F295BA4B84E3}"/>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489838" y="1241174"/>
            <a:ext cx="8486355" cy="4764155"/>
          </a:xfrm>
          <a:prstGeom prst="rect">
            <a:avLst/>
          </a:prstGeom>
        </p:spPr>
      </p:pic>
    </p:spTree>
    <p:extLst>
      <p:ext uri="{BB962C8B-B14F-4D97-AF65-F5344CB8AC3E}">
        <p14:creationId xmlns:p14="http://schemas.microsoft.com/office/powerpoint/2010/main" val="2883505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53356-D5B9-FE16-1D7E-98A946EDBBBC}"/>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A71FA9E0-78E7-67B9-A43A-7A6D681C6093}"/>
              </a:ext>
            </a:extLst>
          </p:cNvPr>
          <p:cNvSpPr>
            <a:spLocks noGrp="1"/>
          </p:cNvSpPr>
          <p:nvPr>
            <p:ph type="sldNum" sz="quarter" idx="10"/>
          </p:nvPr>
        </p:nvSpPr>
        <p:spPr/>
        <p:txBody>
          <a:bodyPr/>
          <a:lstStyle/>
          <a:p>
            <a:fld id="{280088F6-7C6C-4B38-8F53-C0D87CD1D86B}" type="slidenum">
              <a:rPr lang="zh-TW" altLang="en-US" smtClean="0"/>
              <a:pPr/>
              <a:t>30</a:t>
            </a:fld>
            <a:endParaRPr lang="zh-TW" altLang="en-US" dirty="0"/>
          </a:p>
        </p:txBody>
      </p:sp>
      <p:sp>
        <p:nvSpPr>
          <p:cNvPr id="4" name="文字方塊 3">
            <a:extLst>
              <a:ext uri="{FF2B5EF4-FFF2-40B4-BE49-F238E27FC236}">
                <a16:creationId xmlns:a16="http://schemas.microsoft.com/office/drawing/2014/main" id="{A8CAAE61-74DD-DCA0-495D-4C730A2A3693}"/>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213E19A6-395B-6126-4AB6-C38F89CADFD6}"/>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521097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169B6-9814-C317-63BB-4B0A96776757}"/>
            </a:ext>
          </a:extLst>
        </p:cNvPr>
        <p:cNvGrpSpPr/>
        <p:nvPr/>
      </p:nvGrpSpPr>
      <p:grpSpPr>
        <a:xfrm>
          <a:off x="0" y="0"/>
          <a:ext cx="0" cy="0"/>
          <a:chOff x="0" y="0"/>
          <a:chExt cx="0" cy="0"/>
        </a:xfrm>
      </p:grpSpPr>
      <p:pic>
        <p:nvPicPr>
          <p:cNvPr id="5" name="圖片 4" descr="一張含有 行, 圖表, 寫生, 白色 的圖片&#10;&#10;AI 產生的內容可能不正確。">
            <a:extLst>
              <a:ext uri="{FF2B5EF4-FFF2-40B4-BE49-F238E27FC236}">
                <a16:creationId xmlns:a16="http://schemas.microsoft.com/office/drawing/2014/main" id="{FD2AB151-57C2-7F6E-18F0-AD1958221249}"/>
              </a:ext>
            </a:extLst>
          </p:cNvPr>
          <p:cNvPicPr>
            <a:picLocks noChangeAspect="1"/>
          </p:cNvPicPr>
          <p:nvPr/>
        </p:nvPicPr>
        <p:blipFill>
          <a:blip r:embed="rId11"/>
          <a:srcRect t="8480" b="8918"/>
          <a:stretch/>
        </p:blipFill>
        <p:spPr>
          <a:xfrm>
            <a:off x="557826" y="1430916"/>
            <a:ext cx="10181628" cy="2316057"/>
          </a:xfrm>
          <a:prstGeom prst="rect">
            <a:avLst/>
          </a:prstGeom>
        </p:spPr>
      </p:pic>
      <p:sp>
        <p:nvSpPr>
          <p:cNvPr id="2" name="投影片編號版面配置區 1">
            <a:extLst>
              <a:ext uri="{FF2B5EF4-FFF2-40B4-BE49-F238E27FC236}">
                <a16:creationId xmlns:a16="http://schemas.microsoft.com/office/drawing/2014/main" id="{02B1C404-13B8-234D-C410-4B6C71A3C880}"/>
              </a:ext>
            </a:extLst>
          </p:cNvPr>
          <p:cNvSpPr>
            <a:spLocks noGrp="1"/>
          </p:cNvSpPr>
          <p:nvPr>
            <p:ph type="sldNum" sz="quarter" idx="10"/>
          </p:nvPr>
        </p:nvSpPr>
        <p:spPr/>
        <p:txBody>
          <a:bodyPr/>
          <a:lstStyle/>
          <a:p>
            <a:fld id="{280088F6-7C6C-4B38-8F53-C0D87CD1D86B}" type="slidenum">
              <a:rPr lang="zh-TW" altLang="en-US" smtClean="0"/>
              <a:pPr/>
              <a:t>31</a:t>
            </a:fld>
            <a:endParaRPr lang="zh-TW" altLang="en-US" dirty="0"/>
          </a:p>
        </p:txBody>
      </p:sp>
      <p:sp>
        <p:nvSpPr>
          <p:cNvPr id="4" name="文字方塊 3">
            <a:extLst>
              <a:ext uri="{FF2B5EF4-FFF2-40B4-BE49-F238E27FC236}">
                <a16:creationId xmlns:a16="http://schemas.microsoft.com/office/drawing/2014/main" id="{425F6E84-9A04-2C04-FE56-59DF3CC36838}"/>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Structure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 name="圖片 2" descr="\documentclass{article}&#10;\usepackage{amsmath, xcolor}&#10;\pagestyle{empty}&#10;\begin{document}&#10;&#10;Combine Tanner Graph : &#10;&#10;\end{document}" title="IguanaTex Bitmap Display">
            <a:extLst>
              <a:ext uri="{FF2B5EF4-FFF2-40B4-BE49-F238E27FC236}">
                <a16:creationId xmlns:a16="http://schemas.microsoft.com/office/drawing/2014/main" id="{75B80A78-3FBF-29BC-C2A5-69B5750848D0}"/>
              </a:ext>
            </a:extLst>
          </p:cNvPr>
          <p:cNvPicPr>
            <a:picLocks noChangeAspect="1"/>
          </p:cNvPicPr>
          <p:nvPr>
            <p:custDataLst>
              <p:tags r:id="rId1"/>
            </p:custDataLst>
          </p:nvPr>
        </p:nvPicPr>
        <p:blipFill>
          <a:blip r:embed="rId12">
            <a:extLst>
              <a:ext uri="{28A0092B-C50C-407E-A947-70E740481C1C}">
                <a14:useLocalDpi xmlns:a14="http://schemas.microsoft.com/office/drawing/2010/main" val="0"/>
              </a:ext>
            </a:extLst>
          </a:blip>
          <a:stretch>
            <a:fillRect/>
          </a:stretch>
        </p:blipFill>
        <p:spPr>
          <a:xfrm>
            <a:off x="191387" y="1137658"/>
            <a:ext cx="2825128" cy="231710"/>
          </a:xfrm>
          <a:prstGeom prst="rect">
            <a:avLst/>
          </a:prstGeom>
        </p:spPr>
      </p:pic>
      <p:sp>
        <p:nvSpPr>
          <p:cNvPr id="7" name="矩形 6">
            <a:extLst>
              <a:ext uri="{FF2B5EF4-FFF2-40B4-BE49-F238E27FC236}">
                <a16:creationId xmlns:a16="http://schemas.microsoft.com/office/drawing/2014/main" id="{FFFBB868-B481-58E4-291E-4B6C247049C4}"/>
              </a:ext>
            </a:extLst>
          </p:cNvPr>
          <p:cNvSpPr/>
          <p:nvPr/>
        </p:nvSpPr>
        <p:spPr>
          <a:xfrm>
            <a:off x="1168119" y="3662129"/>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P2</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6756920F-4AFB-4B7D-314C-A280CCA3F21E}"/>
              </a:ext>
            </a:extLst>
          </p:cNvPr>
          <p:cNvSpPr/>
          <p:nvPr/>
        </p:nvSpPr>
        <p:spPr>
          <a:xfrm>
            <a:off x="2366822" y="3652893"/>
            <a:ext cx="428323" cy="369332"/>
          </a:xfrm>
          <a:prstGeom prst="rect">
            <a:avLst/>
          </a:prstGeom>
          <a:noFill/>
        </p:spPr>
        <p:txBody>
          <a:bodyPr wrap="squar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P4</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0D95391E-1FF6-616B-0B75-116D6CE965F1}"/>
              </a:ext>
            </a:extLst>
          </p:cNvPr>
          <p:cNvSpPr/>
          <p:nvPr/>
        </p:nvSpPr>
        <p:spPr>
          <a:xfrm>
            <a:off x="3630918" y="3662129"/>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P6</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741CDDE7-FD4F-0E1D-AC7B-0BDA8107D8DD}"/>
              </a:ext>
            </a:extLst>
          </p:cNvPr>
          <p:cNvSpPr/>
          <p:nvPr/>
        </p:nvSpPr>
        <p:spPr>
          <a:xfrm>
            <a:off x="4848829" y="3662129"/>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P8</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FA0DA82D-38A3-F6C8-67F4-E02671944501}"/>
              </a:ext>
            </a:extLst>
          </p:cNvPr>
          <p:cNvSpPr/>
          <p:nvPr/>
        </p:nvSpPr>
        <p:spPr>
          <a:xfrm>
            <a:off x="5454365" y="3662129"/>
            <a:ext cx="428323"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P9</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AE76611C-79D2-9549-27FE-C3CAB5825F90}"/>
              </a:ext>
            </a:extLst>
          </p:cNvPr>
          <p:cNvSpPr/>
          <p:nvPr/>
        </p:nvSpPr>
        <p:spPr>
          <a:xfrm>
            <a:off x="5993844" y="3662129"/>
            <a:ext cx="543740"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P10</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pic>
        <p:nvPicPr>
          <p:cNvPr id="23" name="圖片 22" descr="\documentclass{article}&#10;\usepackage{amsmath, xcolor,bm}&#10;\pagestyle{empty}&#10;\begin{document}&#10;&#10;&#10;\[&#10;\bm{H}_{Combine}:\quad&#10;\begin{bmatrix}&#10;\bm{H}_{\text{payload}} &amp; \bm{0} &amp; \bm{0} \\[6pt]&#10;\bm{0}               &amp; \bm{H}_{\text{extra}}   &amp; \bm{0} \\[6pt]&#10;\bm{M}_{\text{Puncpos}} &amp;  \bm{M}_{\text{extrapunc}}       &amp; \bm{I}&#10;\end{bmatrix}&#10;\]&#10;&#10;&#10;\end{document}" title="IguanaTex Bitmap Display">
            <a:extLst>
              <a:ext uri="{FF2B5EF4-FFF2-40B4-BE49-F238E27FC236}">
                <a16:creationId xmlns:a16="http://schemas.microsoft.com/office/drawing/2014/main" id="{33FDE689-8305-88D5-D92D-8D8D9E61A56F}"/>
              </a:ext>
            </a:extLst>
          </p:cNvPr>
          <p:cNvPicPr>
            <a:picLocks noChangeAspect="1"/>
          </p:cNvPicPr>
          <p:nvPr>
            <p:custDataLst>
              <p:tags r:id="rId2"/>
            </p:custDataLst>
          </p:nvPr>
        </p:nvPicPr>
        <p:blipFill>
          <a:blip r:embed="rId13">
            <a:extLst>
              <a:ext uri="{28A0092B-C50C-407E-A947-70E740481C1C}">
                <a14:useLocalDpi xmlns:a14="http://schemas.microsoft.com/office/drawing/2010/main" val="0"/>
              </a:ext>
            </a:extLst>
          </a:blip>
          <a:stretch>
            <a:fillRect/>
          </a:stretch>
        </p:blipFill>
        <p:spPr>
          <a:xfrm>
            <a:off x="869407" y="5012933"/>
            <a:ext cx="4206172" cy="1093028"/>
          </a:xfrm>
          <a:prstGeom prst="rect">
            <a:avLst/>
          </a:prstGeom>
        </p:spPr>
      </p:pic>
      <p:sp>
        <p:nvSpPr>
          <p:cNvPr id="9" name="矩形 8">
            <a:extLst>
              <a:ext uri="{FF2B5EF4-FFF2-40B4-BE49-F238E27FC236}">
                <a16:creationId xmlns:a16="http://schemas.microsoft.com/office/drawing/2014/main" id="{EE7C0864-F9D8-8801-CC82-5B50EBA0A886}"/>
              </a:ext>
            </a:extLst>
          </p:cNvPr>
          <p:cNvSpPr/>
          <p:nvPr/>
        </p:nvSpPr>
        <p:spPr>
          <a:xfrm>
            <a:off x="8240727" y="3662129"/>
            <a:ext cx="441147"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E3</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B05AF8C9-B35F-735D-B7F2-CE0CA56FC8BF}"/>
              </a:ext>
            </a:extLst>
          </p:cNvPr>
          <p:cNvSpPr/>
          <p:nvPr/>
        </p:nvSpPr>
        <p:spPr>
          <a:xfrm>
            <a:off x="8928836" y="3665734"/>
            <a:ext cx="441147" cy="369332"/>
          </a:xfrm>
          <a:prstGeom prst="rect">
            <a:avLst/>
          </a:prstGeom>
          <a:noFill/>
        </p:spPr>
        <p:txBody>
          <a:bodyPr wrap="none" lIns="91440" tIns="45720" rIns="91440" bIns="45720">
            <a:spAutoFit/>
          </a:bodyPr>
          <a:lstStyle/>
          <a:p>
            <a:pPr algn="ctr"/>
            <a:r>
              <a:rPr lang="en-US" altLang="zh-TW" dirty="0">
                <a:ln w="0"/>
                <a:latin typeface="Times New Roman" panose="02020603050405020304" pitchFamily="18" charset="0"/>
                <a:cs typeface="Times New Roman" panose="02020603050405020304" pitchFamily="18" charset="0"/>
              </a:rPr>
              <a:t>E4</a:t>
            </a:r>
            <a:endParaRPr lang="zh-TW" altLang="en-US" b="0" cap="none" spc="0" dirty="0">
              <a:ln w="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E6F9AB35-775B-3831-5E5C-ADD880CDEECF}"/>
              </a:ext>
            </a:extLst>
          </p:cNvPr>
          <p:cNvSpPr/>
          <p:nvPr/>
        </p:nvSpPr>
        <p:spPr>
          <a:xfrm>
            <a:off x="9526637" y="3680785"/>
            <a:ext cx="724878" cy="338554"/>
          </a:xfrm>
          <a:prstGeom prst="rect">
            <a:avLst/>
          </a:prstGeom>
          <a:noFill/>
        </p:spPr>
        <p:txBody>
          <a:bodyPr wrap="none" lIns="91440" tIns="45720" rIns="91440" bIns="45720">
            <a:spAutoFit/>
          </a:bodyPr>
          <a:lstStyle/>
          <a:p>
            <a:pPr algn="ctr"/>
            <a:r>
              <a:rPr lang="en-US" altLang="zh-TW" sz="1600" dirty="0">
                <a:ln w="0"/>
                <a:latin typeface="Times New Roman" panose="02020603050405020304" pitchFamily="18" charset="0"/>
                <a:cs typeface="Times New Roman" panose="02020603050405020304" pitchFamily="18" charset="0"/>
              </a:rPr>
              <a:t>P1^E1</a:t>
            </a:r>
            <a:endParaRPr lang="zh-TW" altLang="en-US" sz="1600" b="0" cap="none" spc="0" dirty="0">
              <a:ln w="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AE6FE88E-283D-8C4F-0809-1550DCB24378}"/>
              </a:ext>
            </a:extLst>
          </p:cNvPr>
          <p:cNvSpPr/>
          <p:nvPr/>
        </p:nvSpPr>
        <p:spPr>
          <a:xfrm>
            <a:off x="10241230" y="3692907"/>
            <a:ext cx="724878" cy="338554"/>
          </a:xfrm>
          <a:prstGeom prst="rect">
            <a:avLst/>
          </a:prstGeom>
          <a:noFill/>
        </p:spPr>
        <p:txBody>
          <a:bodyPr wrap="none" lIns="91440" tIns="45720" rIns="91440" bIns="45720">
            <a:spAutoFit/>
          </a:bodyPr>
          <a:lstStyle/>
          <a:p>
            <a:pPr algn="ctr"/>
            <a:r>
              <a:rPr lang="en-US" altLang="zh-TW" sz="1600" dirty="0">
                <a:ln w="0"/>
                <a:latin typeface="Times New Roman" panose="02020603050405020304" pitchFamily="18" charset="0"/>
                <a:cs typeface="Times New Roman" panose="02020603050405020304" pitchFamily="18" charset="0"/>
              </a:rPr>
              <a:t>P3^E2</a:t>
            </a:r>
            <a:endParaRPr lang="zh-TW" altLang="en-US" sz="1600" b="0" cap="none" spc="0" dirty="0">
              <a:ln w="0"/>
              <a:solidFill>
                <a:schemeClr val="tx1"/>
              </a:solidFill>
              <a:latin typeface="Times New Roman" panose="02020603050405020304" pitchFamily="18" charset="0"/>
              <a:cs typeface="Times New Roman" panose="02020603050405020304" pitchFamily="18" charset="0"/>
            </a:endParaRPr>
          </a:p>
        </p:txBody>
      </p:sp>
      <p:pic>
        <p:nvPicPr>
          <p:cNvPr id="28" name="圖片 27" descr="\documentclass{article}&#10;\usepackage{amsmath, xcolor}&#10;\pagestyle{empty}&#10;\begin{document}&#10;\begin{itemize}&#10;\item filled circles: unpunctured variable nodes&#10;\item unfilled circles: punctured variable nodes&#10;\end{itemize}&#10;&#10;\end{document}" title="IguanaTex Bitmap Display">
            <a:extLst>
              <a:ext uri="{FF2B5EF4-FFF2-40B4-BE49-F238E27FC236}">
                <a16:creationId xmlns:a16="http://schemas.microsoft.com/office/drawing/2014/main" id="{73C66EBE-61E7-8A39-A6A9-FC066DE15B03}"/>
              </a:ext>
            </a:extLst>
          </p:cNvPr>
          <p:cNvPicPr>
            <a:picLocks noChangeAspect="1"/>
          </p:cNvPicPr>
          <p:nvPr>
            <p:custDataLst>
              <p:tags r:id="rId3"/>
            </p:custDataLst>
          </p:nvPr>
        </p:nvPicPr>
        <p:blipFill>
          <a:blip r:embed="rId14">
            <a:extLst>
              <a:ext uri="{28A0092B-C50C-407E-A947-70E740481C1C}">
                <a14:useLocalDpi xmlns:a14="http://schemas.microsoft.com/office/drawing/2010/main" val="0"/>
              </a:ext>
            </a:extLst>
          </a:blip>
          <a:stretch>
            <a:fillRect/>
          </a:stretch>
        </p:blipFill>
        <p:spPr>
          <a:xfrm>
            <a:off x="522582" y="4102443"/>
            <a:ext cx="3219275" cy="538849"/>
          </a:xfrm>
          <a:prstGeom prst="rect">
            <a:avLst/>
          </a:prstGeom>
        </p:spPr>
      </p:pic>
      <p:pic>
        <p:nvPicPr>
          <p:cNvPr id="26" name="圖片 25" descr="\documentclass{article}&#10;\usepackage{amsmath, xcolor,bm}&#10;\pagestyle{empty}&#10;\begin{document}&#10;&#10;$M_{Puncpos} $ each row degree is 1.&#10;&#10;\end{document}" title="IguanaTex Bitmap Display">
            <a:extLst>
              <a:ext uri="{FF2B5EF4-FFF2-40B4-BE49-F238E27FC236}">
                <a16:creationId xmlns:a16="http://schemas.microsoft.com/office/drawing/2014/main" id="{F2C94520-2E39-4077-3B47-9ED644805FA8}"/>
              </a:ext>
            </a:extLst>
          </p:cNvPr>
          <p:cNvPicPr>
            <a:picLocks noChangeAspect="1"/>
          </p:cNvPicPr>
          <p:nvPr>
            <p:custDataLst>
              <p:tags r:id="rId4"/>
            </p:custDataLst>
          </p:nvPr>
        </p:nvPicPr>
        <p:blipFill>
          <a:blip r:embed="rId15">
            <a:extLst>
              <a:ext uri="{28A0092B-C50C-407E-A947-70E740481C1C}">
                <a14:useLocalDpi xmlns:a14="http://schemas.microsoft.com/office/drawing/2010/main" val="0"/>
              </a:ext>
            </a:extLst>
          </a:blip>
          <a:stretch>
            <a:fillRect/>
          </a:stretch>
        </p:blipFill>
        <p:spPr>
          <a:xfrm>
            <a:off x="5454365" y="5203541"/>
            <a:ext cx="3056915" cy="223543"/>
          </a:xfrm>
          <a:prstGeom prst="rect">
            <a:avLst/>
          </a:prstGeom>
        </p:spPr>
      </p:pic>
      <p:pic>
        <p:nvPicPr>
          <p:cNvPr id="18" name="圖片 17" descr="\documentclass{article}&#10;\usepackage{amsmath, xcolor,bm}&#10;\pagestyle{empty}&#10;\begin{document}&#10;&#10;$M_{extrapunc} $ each row degree is 1.&#10;&#10;\end{document}" title="IguanaTex Bitmap Display">
            <a:extLst>
              <a:ext uri="{FF2B5EF4-FFF2-40B4-BE49-F238E27FC236}">
                <a16:creationId xmlns:a16="http://schemas.microsoft.com/office/drawing/2014/main" id="{91183904-4661-7132-884A-D7556669848E}"/>
              </a:ext>
            </a:extLst>
          </p:cNvPr>
          <p:cNvPicPr>
            <a:picLocks noChangeAspect="1"/>
          </p:cNvPicPr>
          <p:nvPr>
            <p:custDataLst>
              <p:tags r:id="rId5"/>
            </p:custDataLst>
          </p:nvPr>
        </p:nvPicPr>
        <p:blipFill>
          <a:blip r:embed="rId16">
            <a:extLst>
              <a:ext uri="{28A0092B-C50C-407E-A947-70E740481C1C}">
                <a14:useLocalDpi xmlns:a14="http://schemas.microsoft.com/office/drawing/2010/main" val="0"/>
              </a:ext>
            </a:extLst>
          </a:blip>
          <a:stretch>
            <a:fillRect/>
          </a:stretch>
        </p:blipFill>
        <p:spPr>
          <a:xfrm>
            <a:off x="5451014" y="5763682"/>
            <a:ext cx="3187201" cy="223543"/>
          </a:xfrm>
          <a:prstGeom prst="rect">
            <a:avLst/>
          </a:prstGeom>
        </p:spPr>
      </p:pic>
      <p:sp>
        <p:nvSpPr>
          <p:cNvPr id="6" name="矩形 5">
            <a:extLst>
              <a:ext uri="{FF2B5EF4-FFF2-40B4-BE49-F238E27FC236}">
                <a16:creationId xmlns:a16="http://schemas.microsoft.com/office/drawing/2014/main" id="{A9FA3394-43E1-FF29-0D25-0A1984D5D73C}"/>
              </a:ext>
            </a:extLst>
          </p:cNvPr>
          <p:cNvSpPr/>
          <p:nvPr/>
        </p:nvSpPr>
        <p:spPr>
          <a:xfrm>
            <a:off x="566274" y="1440350"/>
            <a:ext cx="6038761" cy="2578988"/>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13">
            <a:extLst>
              <a:ext uri="{FF2B5EF4-FFF2-40B4-BE49-F238E27FC236}">
                <a16:creationId xmlns:a16="http://schemas.microsoft.com/office/drawing/2014/main" id="{9D2FD7D1-1FE5-CE73-F1FA-64860C44843F}"/>
              </a:ext>
            </a:extLst>
          </p:cNvPr>
          <p:cNvSpPr/>
          <p:nvPr/>
        </p:nvSpPr>
        <p:spPr>
          <a:xfrm>
            <a:off x="6694237" y="1440350"/>
            <a:ext cx="2743199" cy="2578988"/>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6" name="圖片 15" descr="\documentclass{article}&#10;\usepackage{amsmath, xcolor}&#10;\pagestyle{empty}&#10;\begin{document}&#10;&#10;Payload Tanner Graph &#10;&#10;\end{document}" title="IguanaTex Bitmap Display">
            <a:extLst>
              <a:ext uri="{FF2B5EF4-FFF2-40B4-BE49-F238E27FC236}">
                <a16:creationId xmlns:a16="http://schemas.microsoft.com/office/drawing/2014/main" id="{37070ABB-082D-B350-9971-5F4343DC5564}"/>
              </a:ext>
            </a:extLst>
          </p:cNvPr>
          <p:cNvPicPr>
            <a:picLocks noChangeAspect="1"/>
          </p:cNvPicPr>
          <p:nvPr>
            <p:custDataLst>
              <p:tags r:id="rId6"/>
            </p:custDataLst>
          </p:nvPr>
        </p:nvPicPr>
        <p:blipFill>
          <a:blip r:embed="rId17">
            <a:extLst>
              <a:ext uri="{28A0092B-C50C-407E-A947-70E740481C1C}">
                <a14:useLocalDpi xmlns:a14="http://schemas.microsoft.com/office/drawing/2010/main" val="0"/>
              </a:ext>
            </a:extLst>
          </a:blip>
          <a:stretch>
            <a:fillRect/>
          </a:stretch>
        </p:blipFill>
        <p:spPr>
          <a:xfrm>
            <a:off x="4136078" y="1254121"/>
            <a:ext cx="1766400" cy="161067"/>
          </a:xfrm>
          <a:prstGeom prst="rect">
            <a:avLst/>
          </a:prstGeom>
        </p:spPr>
      </p:pic>
      <p:pic>
        <p:nvPicPr>
          <p:cNvPr id="17" name="圖片 16" descr="\documentclass{article}&#10;\usepackage{amsmath, xcolor}&#10;\pagestyle{empty}&#10;\begin{document}&#10;&#10;Extra Tanner Graph &#10;&#10;\end{document}" title="IguanaTex Bitmap Display">
            <a:extLst>
              <a:ext uri="{FF2B5EF4-FFF2-40B4-BE49-F238E27FC236}">
                <a16:creationId xmlns:a16="http://schemas.microsoft.com/office/drawing/2014/main" id="{43C04DE0-47CB-44AB-9E29-FAA39F34E28F}"/>
              </a:ext>
            </a:extLst>
          </p:cNvPr>
          <p:cNvPicPr>
            <a:picLocks noChangeAspect="1"/>
          </p:cNvPicPr>
          <p:nvPr>
            <p:custDataLst>
              <p:tags r:id="rId7"/>
            </p:custDataLst>
          </p:nvPr>
        </p:nvPicPr>
        <p:blipFill>
          <a:blip r:embed="rId18">
            <a:extLst>
              <a:ext uri="{28A0092B-C50C-407E-A947-70E740481C1C}">
                <a14:useLocalDpi xmlns:a14="http://schemas.microsoft.com/office/drawing/2010/main" val="0"/>
              </a:ext>
            </a:extLst>
          </a:blip>
          <a:stretch>
            <a:fillRect/>
          </a:stretch>
        </p:blipFill>
        <p:spPr>
          <a:xfrm>
            <a:off x="7294442" y="1226143"/>
            <a:ext cx="1589333" cy="158934"/>
          </a:xfrm>
          <a:prstGeom prst="rect">
            <a:avLst/>
          </a:prstGeom>
        </p:spPr>
      </p:pic>
      <p:sp>
        <p:nvSpPr>
          <p:cNvPr id="22" name="矩形 21">
            <a:extLst>
              <a:ext uri="{FF2B5EF4-FFF2-40B4-BE49-F238E27FC236}">
                <a16:creationId xmlns:a16="http://schemas.microsoft.com/office/drawing/2014/main" id="{A56DFC05-E4BD-AB94-75E7-C7C1D5E4318C}"/>
              </a:ext>
            </a:extLst>
          </p:cNvPr>
          <p:cNvSpPr/>
          <p:nvPr/>
        </p:nvSpPr>
        <p:spPr>
          <a:xfrm>
            <a:off x="8240727" y="3251200"/>
            <a:ext cx="1129256" cy="429585"/>
          </a:xfrm>
          <a:prstGeom prst="rect">
            <a:avLst/>
          </a:prstGeom>
          <a:noFill/>
          <a:ln>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5" name="直線單箭頭接點 24">
            <a:extLst>
              <a:ext uri="{FF2B5EF4-FFF2-40B4-BE49-F238E27FC236}">
                <a16:creationId xmlns:a16="http://schemas.microsoft.com/office/drawing/2014/main" id="{2F316E6F-35C9-E851-0B3D-1D10F58649BA}"/>
              </a:ext>
            </a:extLst>
          </p:cNvPr>
          <p:cNvCxnSpPr/>
          <p:nvPr/>
        </p:nvCxnSpPr>
        <p:spPr>
          <a:xfrm>
            <a:off x="8756775" y="3730291"/>
            <a:ext cx="254000" cy="57809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30" name="圖片 29" descr="\documentclass{article}&#10;\usepackage{amsmath, xcolor,bm}&#10;\pagestyle{empty}&#10;\begin{document}&#10;&#10;Transmit parital extra bits(random choose)&#10;&#10;\end{document}" title="IguanaTex Bitmap Display">
            <a:extLst>
              <a:ext uri="{FF2B5EF4-FFF2-40B4-BE49-F238E27FC236}">
                <a16:creationId xmlns:a16="http://schemas.microsoft.com/office/drawing/2014/main" id="{1F02F9AF-2F95-BF70-DC97-2FD0945BA0F7}"/>
              </a:ext>
            </a:extLst>
          </p:cNvPr>
          <p:cNvPicPr>
            <a:picLocks noChangeAspect="1"/>
          </p:cNvPicPr>
          <p:nvPr>
            <p:custDataLst>
              <p:tags r:id="rId8"/>
            </p:custDataLst>
          </p:nvPr>
        </p:nvPicPr>
        <p:blipFill>
          <a:blip r:embed="rId19">
            <a:extLst>
              <a:ext uri="{28A0092B-C50C-407E-A947-70E740481C1C}">
                <a14:useLocalDpi xmlns:a14="http://schemas.microsoft.com/office/drawing/2010/main" val="0"/>
              </a:ext>
            </a:extLst>
          </a:blip>
          <a:stretch>
            <a:fillRect/>
          </a:stretch>
        </p:blipFill>
        <p:spPr>
          <a:xfrm>
            <a:off x="7801340" y="4384054"/>
            <a:ext cx="4302172" cy="229029"/>
          </a:xfrm>
          <a:prstGeom prst="rect">
            <a:avLst/>
          </a:prstGeom>
        </p:spPr>
      </p:pic>
    </p:spTree>
    <p:extLst>
      <p:ext uri="{BB962C8B-B14F-4D97-AF65-F5344CB8AC3E}">
        <p14:creationId xmlns:p14="http://schemas.microsoft.com/office/powerpoint/2010/main" val="185818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64D04-2C01-1424-F969-720C114F2C77}"/>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B543E1FD-27D9-1330-1C8C-244F77A383F2}"/>
              </a:ext>
            </a:extLst>
          </p:cNvPr>
          <p:cNvSpPr>
            <a:spLocks noGrp="1"/>
          </p:cNvSpPr>
          <p:nvPr>
            <p:ph type="sldNum" sz="quarter" idx="10"/>
          </p:nvPr>
        </p:nvSpPr>
        <p:spPr/>
        <p:txBody>
          <a:bodyPr/>
          <a:lstStyle/>
          <a:p>
            <a:fld id="{280088F6-7C6C-4B38-8F53-C0D87CD1D86B}" type="slidenum">
              <a:rPr lang="zh-TW" altLang="en-US" smtClean="0"/>
              <a:pPr/>
              <a:t>32</a:t>
            </a:fld>
            <a:endParaRPr lang="zh-TW" altLang="en-US" dirty="0"/>
          </a:p>
        </p:txBody>
      </p:sp>
      <p:sp>
        <p:nvSpPr>
          <p:cNvPr id="3" name="文字方塊 2">
            <a:extLst>
              <a:ext uri="{FF2B5EF4-FFF2-40B4-BE49-F238E27FC236}">
                <a16:creationId xmlns:a16="http://schemas.microsoft.com/office/drawing/2014/main" id="{3FBCB8B1-B391-86E6-B065-068A258F5A7F}"/>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Structure – Simulation </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 xcolor}&#10;\pagestyle{empty}&#10;\begin{document}&#10;\begin{itemize}&#10;\item Payload : PEG-P1&#10;\item Extra   : LDPC-E1&#10;\end{itemize}&#10;&#10;\end{document}" title="IguanaTex Bitmap Display">
            <a:extLst>
              <a:ext uri="{FF2B5EF4-FFF2-40B4-BE49-F238E27FC236}">
                <a16:creationId xmlns:a16="http://schemas.microsoft.com/office/drawing/2014/main" id="{F7A9B0CF-EAB9-F0B1-4A3D-9625E0B5A68F}"/>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71950" y="1069656"/>
            <a:ext cx="1421156" cy="425011"/>
          </a:xfrm>
          <a:prstGeom prst="rect">
            <a:avLst/>
          </a:prstGeom>
        </p:spPr>
      </p:pic>
      <p:pic>
        <p:nvPicPr>
          <p:cNvPr id="8" name="圖片 7" descr="一張含有 文字, 行, 繪圖, 圖表 的圖片&#10;&#10;AI 產生的內容可能不正確。">
            <a:extLst>
              <a:ext uri="{FF2B5EF4-FFF2-40B4-BE49-F238E27FC236}">
                <a16:creationId xmlns:a16="http://schemas.microsoft.com/office/drawing/2014/main" id="{265B942C-FF4B-89E5-4241-23B431320C61}"/>
              </a:ext>
            </a:extLst>
          </p:cNvPr>
          <p:cNvPicPr>
            <a:picLocks noChangeAspect="1"/>
          </p:cNvPicPr>
          <p:nvPr/>
        </p:nvPicPr>
        <p:blipFill>
          <a:blip r:embed="rId5">
            <a:extLst>
              <a:ext uri="{28A0092B-C50C-407E-A947-70E740481C1C}">
                <a14:useLocalDpi xmlns:a14="http://schemas.microsoft.com/office/drawing/2010/main" val="0"/>
              </a:ext>
            </a:extLst>
          </a:blip>
          <a:srcRect l="3404" t="2596" r="6985"/>
          <a:stretch/>
        </p:blipFill>
        <p:spPr>
          <a:xfrm>
            <a:off x="6608687" y="1629243"/>
            <a:ext cx="4857586" cy="3960000"/>
          </a:xfrm>
          <a:prstGeom prst="rect">
            <a:avLst/>
          </a:prstGeom>
        </p:spPr>
      </p:pic>
      <p:pic>
        <p:nvPicPr>
          <p:cNvPr id="10" name="圖片 9" descr="一張含有 文字, 行, 繪圖, 數字 的圖片&#10;&#10;AI 產生的內容可能不正確。">
            <a:extLst>
              <a:ext uri="{FF2B5EF4-FFF2-40B4-BE49-F238E27FC236}">
                <a16:creationId xmlns:a16="http://schemas.microsoft.com/office/drawing/2014/main" id="{6A9D5DF4-B757-31FA-BD5D-70A1196C8EEC}"/>
              </a:ext>
            </a:extLst>
          </p:cNvPr>
          <p:cNvPicPr>
            <a:picLocks noChangeAspect="1"/>
          </p:cNvPicPr>
          <p:nvPr/>
        </p:nvPicPr>
        <p:blipFill>
          <a:blip r:embed="rId6">
            <a:extLst>
              <a:ext uri="{28A0092B-C50C-407E-A947-70E740481C1C}">
                <a14:useLocalDpi xmlns:a14="http://schemas.microsoft.com/office/drawing/2010/main" val="0"/>
              </a:ext>
            </a:extLst>
          </a:blip>
          <a:srcRect l="3244" t="3508" r="6002"/>
          <a:stretch/>
        </p:blipFill>
        <p:spPr>
          <a:xfrm>
            <a:off x="819068" y="1629243"/>
            <a:ext cx="4966036" cy="3960000"/>
          </a:xfrm>
          <a:prstGeom prst="rect">
            <a:avLst/>
          </a:prstGeom>
        </p:spPr>
      </p:pic>
    </p:spTree>
    <p:extLst>
      <p:ext uri="{BB962C8B-B14F-4D97-AF65-F5344CB8AC3E}">
        <p14:creationId xmlns:p14="http://schemas.microsoft.com/office/powerpoint/2010/main" val="1775146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F4749-0BDA-3962-3A95-6BCF14D706C5}"/>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48F271B-0061-4E84-7624-65661A43DC7B}"/>
              </a:ext>
            </a:extLst>
          </p:cNvPr>
          <p:cNvSpPr>
            <a:spLocks noGrp="1"/>
          </p:cNvSpPr>
          <p:nvPr>
            <p:ph type="sldNum" sz="quarter" idx="10"/>
          </p:nvPr>
        </p:nvSpPr>
        <p:spPr/>
        <p:txBody>
          <a:bodyPr/>
          <a:lstStyle/>
          <a:p>
            <a:fld id="{280088F6-7C6C-4B38-8F53-C0D87CD1D86B}" type="slidenum">
              <a:rPr lang="zh-TW" altLang="en-US" smtClean="0"/>
              <a:pPr/>
              <a:t>33</a:t>
            </a:fld>
            <a:endParaRPr lang="zh-TW" altLang="en-US" dirty="0"/>
          </a:p>
        </p:txBody>
      </p:sp>
      <p:sp>
        <p:nvSpPr>
          <p:cNvPr id="3" name="文字方塊 2">
            <a:extLst>
              <a:ext uri="{FF2B5EF4-FFF2-40B4-BE49-F238E27FC236}">
                <a16:creationId xmlns:a16="http://schemas.microsoft.com/office/drawing/2014/main" id="{7747AB54-65C1-F974-A07F-2F1A5A59C533}"/>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Structure – Simulation </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 xcolor}&#10;\pagestyle{empty}&#10;\begin{document}&#10;\begin{itemize}&#10;\item Payload : PEG-P1&#10;\item Extra   : BCH-E2&#10;\end{itemize}&#10;&#10;\end{document}" title="IguanaTex Bitmap Display">
            <a:extLst>
              <a:ext uri="{FF2B5EF4-FFF2-40B4-BE49-F238E27FC236}">
                <a16:creationId xmlns:a16="http://schemas.microsoft.com/office/drawing/2014/main" id="{886B622D-648E-4FBA-4B68-F54D66964029}"/>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71950" y="1069657"/>
            <a:ext cx="1421156" cy="425011"/>
          </a:xfrm>
          <a:prstGeom prst="rect">
            <a:avLst/>
          </a:prstGeom>
        </p:spPr>
      </p:pic>
      <p:pic>
        <p:nvPicPr>
          <p:cNvPr id="12" name="圖片 11" descr="一張含有 文字, 行, 螢幕擷取畫面, 繪圖 的圖片&#10;&#10;AI 產生的內容可能不正確。">
            <a:extLst>
              <a:ext uri="{FF2B5EF4-FFF2-40B4-BE49-F238E27FC236}">
                <a16:creationId xmlns:a16="http://schemas.microsoft.com/office/drawing/2014/main" id="{3AB6467D-50E8-CC68-FF94-32BF7070E0A5}"/>
              </a:ext>
            </a:extLst>
          </p:cNvPr>
          <p:cNvPicPr>
            <a:picLocks noChangeAspect="1"/>
          </p:cNvPicPr>
          <p:nvPr/>
        </p:nvPicPr>
        <p:blipFill>
          <a:blip r:embed="rId5">
            <a:extLst>
              <a:ext uri="{28A0092B-C50C-407E-A947-70E740481C1C}">
                <a14:useLocalDpi xmlns:a14="http://schemas.microsoft.com/office/drawing/2010/main" val="0"/>
              </a:ext>
            </a:extLst>
          </a:blip>
          <a:srcRect l="2489" t="2596" r="6757"/>
          <a:stretch/>
        </p:blipFill>
        <p:spPr>
          <a:xfrm>
            <a:off x="6574537" y="1629243"/>
            <a:ext cx="4919545" cy="3960000"/>
          </a:xfrm>
          <a:prstGeom prst="rect">
            <a:avLst/>
          </a:prstGeom>
        </p:spPr>
      </p:pic>
      <p:pic>
        <p:nvPicPr>
          <p:cNvPr id="14" name="圖片 13" descr="一張含有 文字, 行, 繪圖, 圖表 的圖片&#10;&#10;AI 產生的內容可能不正確。">
            <a:extLst>
              <a:ext uri="{FF2B5EF4-FFF2-40B4-BE49-F238E27FC236}">
                <a16:creationId xmlns:a16="http://schemas.microsoft.com/office/drawing/2014/main" id="{B3B0B4F0-FFC8-CE1A-67CE-7642DCF07751}"/>
              </a:ext>
            </a:extLst>
          </p:cNvPr>
          <p:cNvPicPr>
            <a:picLocks noChangeAspect="1"/>
          </p:cNvPicPr>
          <p:nvPr/>
        </p:nvPicPr>
        <p:blipFill>
          <a:blip r:embed="rId6">
            <a:extLst>
              <a:ext uri="{28A0092B-C50C-407E-A947-70E740481C1C}">
                <a14:useLocalDpi xmlns:a14="http://schemas.microsoft.com/office/drawing/2010/main" val="0"/>
              </a:ext>
            </a:extLst>
          </a:blip>
          <a:srcRect l="2717" t="2596" r="7328"/>
          <a:stretch/>
        </p:blipFill>
        <p:spPr>
          <a:xfrm>
            <a:off x="859536" y="1629243"/>
            <a:ext cx="4876174" cy="3960000"/>
          </a:xfrm>
          <a:prstGeom prst="rect">
            <a:avLst/>
          </a:prstGeom>
        </p:spPr>
      </p:pic>
    </p:spTree>
    <p:extLst>
      <p:ext uri="{BB962C8B-B14F-4D97-AF65-F5344CB8AC3E}">
        <p14:creationId xmlns:p14="http://schemas.microsoft.com/office/powerpoint/2010/main" val="12893611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AFBBA5-90A5-AAFE-0DCA-04FAFBB8ED4B}"/>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73005710-F68A-E226-E3FA-44E974ECB21C}"/>
              </a:ext>
            </a:extLst>
          </p:cNvPr>
          <p:cNvSpPr>
            <a:spLocks noGrp="1"/>
          </p:cNvSpPr>
          <p:nvPr>
            <p:ph type="sldNum" sz="quarter" idx="10"/>
          </p:nvPr>
        </p:nvSpPr>
        <p:spPr/>
        <p:txBody>
          <a:bodyPr/>
          <a:lstStyle/>
          <a:p>
            <a:fld id="{280088F6-7C6C-4B38-8F53-C0D87CD1D86B}" type="slidenum">
              <a:rPr lang="zh-TW" altLang="en-US" smtClean="0"/>
              <a:pPr/>
              <a:t>34</a:t>
            </a:fld>
            <a:endParaRPr lang="zh-TW" altLang="en-US" dirty="0"/>
          </a:p>
        </p:txBody>
      </p:sp>
      <p:sp>
        <p:nvSpPr>
          <p:cNvPr id="9" name="文字方塊 8">
            <a:extLst>
              <a:ext uri="{FF2B5EF4-FFF2-40B4-BE49-F238E27FC236}">
                <a16:creationId xmlns:a16="http://schemas.microsoft.com/office/drawing/2014/main" id="{F789AB8B-E40E-D122-D83E-28AAF584CBAD}"/>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Structure – Observation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4" name="圖片 3" descr="\documentclass{article}&#10;\usepackage{amsmath}&#10;&#10;\usepackage[dvipsnames]{xcolor}&#10;\pagestyle{empty}&#10;\begin{document}&#10;\begin{itemize}&#10;  \item Merging the Tanner graph allows Extra and Payload to be decoded at the same time, and the payload's performance is barely affected.&#10;&#10;  \item This method of combining Tanner graphs allows Payload and Extra to be decoded in parallel.&#10;  &#10;  \item Sending some extra bits can \textcolor{red}{improve Extra’s performance at low SNR}.&#10;&#10;\end{itemize}&#10;\end{document}&#10;&#10;&#10;&#10;&#10;&#10;&#10;&#10;&#10;" title="IguanaTex Bitmap Display">
            <a:extLst>
              <a:ext uri="{FF2B5EF4-FFF2-40B4-BE49-F238E27FC236}">
                <a16:creationId xmlns:a16="http://schemas.microsoft.com/office/drawing/2014/main" id="{F6074579-21A9-ED64-BB4F-509715E55B77}"/>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380728" y="1143366"/>
            <a:ext cx="8486348" cy="1880501"/>
          </a:xfrm>
          <a:prstGeom prst="rect">
            <a:avLst/>
          </a:prstGeom>
        </p:spPr>
      </p:pic>
    </p:spTree>
    <p:extLst>
      <p:ext uri="{BB962C8B-B14F-4D97-AF65-F5344CB8AC3E}">
        <p14:creationId xmlns:p14="http://schemas.microsoft.com/office/powerpoint/2010/main" val="613036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5DFBA-66D9-4EC3-0C26-DA402C2898D9}"/>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44AF2383-99D6-B72F-7402-372350C2C616}"/>
              </a:ext>
            </a:extLst>
          </p:cNvPr>
          <p:cNvSpPr>
            <a:spLocks noGrp="1"/>
          </p:cNvSpPr>
          <p:nvPr>
            <p:ph type="sldNum" sz="quarter" idx="10"/>
          </p:nvPr>
        </p:nvSpPr>
        <p:spPr/>
        <p:txBody>
          <a:bodyPr/>
          <a:lstStyle/>
          <a:p>
            <a:fld id="{280088F6-7C6C-4B38-8F53-C0D87CD1D86B}" type="slidenum">
              <a:rPr lang="zh-TW" altLang="en-US" smtClean="0"/>
              <a:pPr/>
              <a:t>35</a:t>
            </a:fld>
            <a:endParaRPr lang="zh-TW" altLang="en-US" dirty="0"/>
          </a:p>
        </p:txBody>
      </p:sp>
      <p:sp>
        <p:nvSpPr>
          <p:cNvPr id="4" name="文字方塊 3">
            <a:extLst>
              <a:ext uri="{FF2B5EF4-FFF2-40B4-BE49-F238E27FC236}">
                <a16:creationId xmlns:a16="http://schemas.microsoft.com/office/drawing/2014/main" id="{E456D9F3-D41E-5064-254A-6C3A5AE48A3B}"/>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6794F0D1-09D5-975D-E043-A4D36C892F76}"/>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33144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3EDC3-54CE-1FD4-D137-AE8FA7CCD007}"/>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D3213B4D-8637-CE49-628C-E147FE235EAA}"/>
              </a:ext>
            </a:extLst>
          </p:cNvPr>
          <p:cNvSpPr>
            <a:spLocks noGrp="1"/>
          </p:cNvSpPr>
          <p:nvPr>
            <p:ph type="sldNum" sz="quarter" idx="10"/>
          </p:nvPr>
        </p:nvSpPr>
        <p:spPr/>
        <p:txBody>
          <a:bodyPr/>
          <a:lstStyle/>
          <a:p>
            <a:fld id="{280088F6-7C6C-4B38-8F53-C0D87CD1D86B}" type="slidenum">
              <a:rPr lang="zh-TW" altLang="en-US" smtClean="0"/>
              <a:pPr/>
              <a:t>36</a:t>
            </a:fld>
            <a:endParaRPr lang="zh-TW" altLang="en-US" dirty="0"/>
          </a:p>
        </p:txBody>
      </p:sp>
      <p:sp>
        <p:nvSpPr>
          <p:cNvPr id="4" name="文字方塊 3">
            <a:extLst>
              <a:ext uri="{FF2B5EF4-FFF2-40B4-BE49-F238E27FC236}">
                <a16:creationId xmlns:a16="http://schemas.microsoft.com/office/drawing/2014/main" id="{606D1785-C2FC-AEEB-DD7D-61FCCC9322DB}"/>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Enhanced Structure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 name="圖片 5" descr="一張含有 圖表, 行, 寫生, 圖畫 的圖片&#10;&#10;AI 產生的內容可能不正確。">
            <a:extLst>
              <a:ext uri="{FF2B5EF4-FFF2-40B4-BE49-F238E27FC236}">
                <a16:creationId xmlns:a16="http://schemas.microsoft.com/office/drawing/2014/main" id="{1DC83194-E8EA-36CC-DECB-296E1DABC6CB}"/>
              </a:ext>
            </a:extLst>
          </p:cNvPr>
          <p:cNvPicPr>
            <a:picLocks noChangeAspect="1"/>
          </p:cNvPicPr>
          <p:nvPr/>
        </p:nvPicPr>
        <p:blipFill>
          <a:blip r:embed="rId8"/>
          <a:stretch>
            <a:fillRect/>
          </a:stretch>
        </p:blipFill>
        <p:spPr>
          <a:xfrm>
            <a:off x="2368667" y="1415905"/>
            <a:ext cx="7117134" cy="4815508"/>
          </a:xfrm>
          <a:prstGeom prst="rect">
            <a:avLst/>
          </a:prstGeom>
        </p:spPr>
      </p:pic>
      <p:sp>
        <p:nvSpPr>
          <p:cNvPr id="5" name="矩形 4">
            <a:extLst>
              <a:ext uri="{FF2B5EF4-FFF2-40B4-BE49-F238E27FC236}">
                <a16:creationId xmlns:a16="http://schemas.microsoft.com/office/drawing/2014/main" id="{889150C1-4D94-6F41-0356-C0C8EF61C3DA}"/>
              </a:ext>
            </a:extLst>
          </p:cNvPr>
          <p:cNvSpPr/>
          <p:nvPr/>
        </p:nvSpPr>
        <p:spPr>
          <a:xfrm>
            <a:off x="2304288" y="1572768"/>
            <a:ext cx="4590288" cy="1856232"/>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0A22E1BC-BCAC-D67D-6A4B-68B6FAFA86F4}"/>
              </a:ext>
            </a:extLst>
          </p:cNvPr>
          <p:cNvSpPr/>
          <p:nvPr/>
        </p:nvSpPr>
        <p:spPr>
          <a:xfrm>
            <a:off x="6958955" y="1572768"/>
            <a:ext cx="1426093" cy="1856232"/>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2" name="圖片 11" descr="\documentclass{article}&#10;\usepackage{amsmath, xcolor}&#10;\pagestyle{empty}&#10;\begin{document}&#10;&#10;Payload Tanner Graph &#10;&#10;\end{document}" title="IguanaTex Bitmap Display">
            <a:extLst>
              <a:ext uri="{FF2B5EF4-FFF2-40B4-BE49-F238E27FC236}">
                <a16:creationId xmlns:a16="http://schemas.microsoft.com/office/drawing/2014/main" id="{B68A332F-80F3-82E3-C5E9-DD32DAC512FD}"/>
              </a:ext>
            </a:extLst>
          </p:cNvPr>
          <p:cNvPicPr>
            <a:picLocks noChangeAspect="1"/>
          </p:cNvPicPr>
          <p:nvPr>
            <p:custDataLst>
              <p:tags r:id="rId1"/>
            </p:custDataLst>
          </p:nvPr>
        </p:nvPicPr>
        <p:blipFill>
          <a:blip r:embed="rId9">
            <a:extLst>
              <a:ext uri="{28A0092B-C50C-407E-A947-70E740481C1C}">
                <a14:useLocalDpi xmlns:a14="http://schemas.microsoft.com/office/drawing/2010/main" val="0"/>
              </a:ext>
            </a:extLst>
          </a:blip>
          <a:stretch>
            <a:fillRect/>
          </a:stretch>
        </p:blipFill>
        <p:spPr>
          <a:xfrm>
            <a:off x="3736212" y="1356279"/>
            <a:ext cx="1766400" cy="161067"/>
          </a:xfrm>
          <a:prstGeom prst="rect">
            <a:avLst/>
          </a:prstGeom>
        </p:spPr>
      </p:pic>
      <p:pic>
        <p:nvPicPr>
          <p:cNvPr id="13" name="圖片 12" descr="\documentclass{article}&#10;\usepackage{amsmath, xcolor}&#10;\pagestyle{empty}&#10;\begin{document}&#10;&#10;Combine Tanner Graph : &#10;&#10;\end{document}" title="IguanaTex Bitmap Display">
            <a:extLst>
              <a:ext uri="{FF2B5EF4-FFF2-40B4-BE49-F238E27FC236}">
                <a16:creationId xmlns:a16="http://schemas.microsoft.com/office/drawing/2014/main" id="{5332FCA1-0495-8C81-F7B8-6FD288AAAAFB}"/>
              </a:ext>
            </a:extLst>
          </p:cNvPr>
          <p:cNvPicPr>
            <a:picLocks noChangeAspect="1"/>
          </p:cNvPicPr>
          <p:nvPr>
            <p:custDataLst>
              <p:tags r:id="rId2"/>
            </p:custDataLst>
          </p:nvPr>
        </p:nvPicPr>
        <p:blipFill>
          <a:blip r:embed="rId10">
            <a:extLst>
              <a:ext uri="{28A0092B-C50C-407E-A947-70E740481C1C}">
                <a14:useLocalDpi xmlns:a14="http://schemas.microsoft.com/office/drawing/2010/main" val="0"/>
              </a:ext>
            </a:extLst>
          </a:blip>
          <a:stretch>
            <a:fillRect/>
          </a:stretch>
        </p:blipFill>
        <p:spPr>
          <a:xfrm>
            <a:off x="191387" y="854194"/>
            <a:ext cx="2825128" cy="231710"/>
          </a:xfrm>
          <a:prstGeom prst="rect">
            <a:avLst/>
          </a:prstGeom>
        </p:spPr>
      </p:pic>
      <p:pic>
        <p:nvPicPr>
          <p:cNvPr id="17" name="圖片 16" descr="\documentclass{article}&#10;\usepackage{amsmath, xcolor}&#10;\pagestyle{empty}&#10;\begin{document}&#10;&#10;Extra Tanner Graph &#10;&#10;\end{document}" title="IguanaTex Bitmap Display">
            <a:extLst>
              <a:ext uri="{FF2B5EF4-FFF2-40B4-BE49-F238E27FC236}">
                <a16:creationId xmlns:a16="http://schemas.microsoft.com/office/drawing/2014/main" id="{E99FD59D-A6F6-542C-4869-9EEB995F558A}"/>
              </a:ext>
            </a:extLst>
          </p:cNvPr>
          <p:cNvPicPr>
            <a:picLocks noChangeAspect="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a:xfrm>
            <a:off x="6894576" y="1328301"/>
            <a:ext cx="1589333" cy="158934"/>
          </a:xfrm>
          <a:prstGeom prst="rect">
            <a:avLst/>
          </a:prstGeom>
        </p:spPr>
      </p:pic>
      <p:sp>
        <p:nvSpPr>
          <p:cNvPr id="3" name="橢圓 2">
            <a:extLst>
              <a:ext uri="{FF2B5EF4-FFF2-40B4-BE49-F238E27FC236}">
                <a16:creationId xmlns:a16="http://schemas.microsoft.com/office/drawing/2014/main" id="{4C276871-DA49-CD30-FD3D-4D057456817F}"/>
              </a:ext>
            </a:extLst>
          </p:cNvPr>
          <p:cNvSpPr/>
          <p:nvPr/>
        </p:nvSpPr>
        <p:spPr>
          <a:xfrm>
            <a:off x="6081711" y="3007697"/>
            <a:ext cx="270000" cy="2700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橢圓 7">
            <a:extLst>
              <a:ext uri="{FF2B5EF4-FFF2-40B4-BE49-F238E27FC236}">
                <a16:creationId xmlns:a16="http://schemas.microsoft.com/office/drawing/2014/main" id="{8680DD6E-2F6C-D5F8-F939-8786EFBB57B2}"/>
              </a:ext>
            </a:extLst>
          </p:cNvPr>
          <p:cNvSpPr/>
          <p:nvPr/>
        </p:nvSpPr>
        <p:spPr>
          <a:xfrm>
            <a:off x="5153023" y="3007697"/>
            <a:ext cx="270000" cy="2700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a:extLst>
              <a:ext uri="{FF2B5EF4-FFF2-40B4-BE49-F238E27FC236}">
                <a16:creationId xmlns:a16="http://schemas.microsoft.com/office/drawing/2014/main" id="{0A3FA089-1448-FC19-A549-FDA409E17B7C}"/>
              </a:ext>
            </a:extLst>
          </p:cNvPr>
          <p:cNvSpPr/>
          <p:nvPr/>
        </p:nvSpPr>
        <p:spPr>
          <a:xfrm>
            <a:off x="6792914" y="4668218"/>
            <a:ext cx="270000" cy="2700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a:extLst>
              <a:ext uri="{FF2B5EF4-FFF2-40B4-BE49-F238E27FC236}">
                <a16:creationId xmlns:a16="http://schemas.microsoft.com/office/drawing/2014/main" id="{06601A35-B5F3-AE2D-459F-BB7CAD8A0CF2}"/>
              </a:ext>
            </a:extLst>
          </p:cNvPr>
          <p:cNvSpPr/>
          <p:nvPr/>
        </p:nvSpPr>
        <p:spPr>
          <a:xfrm>
            <a:off x="8139357" y="4668218"/>
            <a:ext cx="270000" cy="2700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 name="圖片 10" descr="\documentclass{article}&#10;\usepackage{amsmath, xcolor}&#10;\pagestyle{empty}&#10;\begin{document}&#10;\begin{itemize}&#10;\item filled circles(black): unpunctured variable nodes&#10;\item unfilled circles(white \&amp; orange): punctured variable nodes&#10;\end{itemize}&#10;&#10;\end{document}" title="IguanaTex Bitmap Display">
            <a:extLst>
              <a:ext uri="{FF2B5EF4-FFF2-40B4-BE49-F238E27FC236}">
                <a16:creationId xmlns:a16="http://schemas.microsoft.com/office/drawing/2014/main" id="{7EB25A2D-0420-B134-36C1-A1839E11CE60}"/>
              </a:ext>
            </a:extLst>
          </p:cNvPr>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396519" y="3720608"/>
            <a:ext cx="4135044" cy="468169"/>
          </a:xfrm>
          <a:prstGeom prst="rect">
            <a:avLst/>
          </a:prstGeom>
        </p:spPr>
      </p:pic>
      <p:sp>
        <p:nvSpPr>
          <p:cNvPr id="14" name="矩形 13">
            <a:extLst>
              <a:ext uri="{FF2B5EF4-FFF2-40B4-BE49-F238E27FC236}">
                <a16:creationId xmlns:a16="http://schemas.microsoft.com/office/drawing/2014/main" id="{B85F6BA7-5DD3-40C4-0F23-2B49A2D212EA}"/>
              </a:ext>
            </a:extLst>
          </p:cNvPr>
          <p:cNvSpPr/>
          <p:nvPr/>
        </p:nvSpPr>
        <p:spPr>
          <a:xfrm>
            <a:off x="2107933" y="1274041"/>
            <a:ext cx="7517330" cy="2258432"/>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8" name="圖片 17" descr="\documentclass{article}&#10;\usepackage{amsmath, xcolor}&#10;\pagestyle{empty}&#10;\begin{document}&#10;&#10;Origin Structure&#10;\end{document}" title="IguanaTex Bitmap Display">
            <a:extLst>
              <a:ext uri="{FF2B5EF4-FFF2-40B4-BE49-F238E27FC236}">
                <a16:creationId xmlns:a16="http://schemas.microsoft.com/office/drawing/2014/main" id="{F8A053AC-A7AF-64F8-3CAA-5AF84C3CC57F}"/>
              </a:ext>
            </a:extLst>
          </p:cNvPr>
          <p:cNvPicPr>
            <a:picLocks noChangeAspect="1"/>
          </p:cNvPicPr>
          <p:nvPr>
            <p:custDataLst>
              <p:tags r:id="rId5"/>
            </p:custDataLst>
          </p:nvPr>
        </p:nvPicPr>
        <p:blipFill>
          <a:blip r:embed="rId13">
            <a:extLst>
              <a:ext uri="{28A0092B-C50C-407E-A947-70E740481C1C}">
                <a14:useLocalDpi xmlns:a14="http://schemas.microsoft.com/office/drawing/2010/main" val="0"/>
              </a:ext>
            </a:extLst>
          </a:blip>
          <a:stretch>
            <a:fillRect/>
          </a:stretch>
        </p:blipFill>
        <p:spPr>
          <a:xfrm>
            <a:off x="5718644" y="1018905"/>
            <a:ext cx="1266133" cy="161067"/>
          </a:xfrm>
          <a:prstGeom prst="rect">
            <a:avLst/>
          </a:prstGeom>
        </p:spPr>
      </p:pic>
    </p:spTree>
    <p:extLst>
      <p:ext uri="{BB962C8B-B14F-4D97-AF65-F5344CB8AC3E}">
        <p14:creationId xmlns:p14="http://schemas.microsoft.com/office/powerpoint/2010/main" val="33614578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F7981-A18D-0312-7C12-E686B26EF0CF}"/>
            </a:ext>
          </a:extLst>
        </p:cNvPr>
        <p:cNvGrpSpPr/>
        <p:nvPr/>
      </p:nvGrpSpPr>
      <p:grpSpPr>
        <a:xfrm>
          <a:off x="0" y="0"/>
          <a:ext cx="0" cy="0"/>
          <a:chOff x="0" y="0"/>
          <a:chExt cx="0" cy="0"/>
        </a:xfrm>
      </p:grpSpPr>
      <p:pic>
        <p:nvPicPr>
          <p:cNvPr id="12" name="圖片 11" descr="\documentclass{article}&#10;\usepackage{amsmath, xcolor,bm}&#10;\pagestyle{empty}&#10;\begin{document}&#10;&#10;&#10;\[&#10;\bm{H}_{Combine}:\quad&#10;\begin{bmatrix}&#10;\bm{H}_{\text{payload}} &amp; \bm{0}                  &amp; \bm{0}   &amp; \bm{0}   &amp; \bm{0} \\[6pt]&#10;\bm{0}                  &amp; \bm{H}_{\text{extra}}   &amp; \bm{0}   &amp; \bm{0}   &amp; \bm{0} \\[6pt]&#10;\bm{M}_{\text{Puncpos}} &amp; \bm{I}                  &amp; \bm{I}   &amp; \bm{0}   &amp; \bm{0} \\[6pt]&#10;\bm{M}_{\text{Enhanced1}} &amp; \bm{I}                  &amp; \bm{0}   &amp; \bm{I}   &amp; \bm{0} \\[6pt]&#10;\bm{M}_{\text{Enhanced2}} &amp; \bm{0}                  &amp; \bm{0}   &amp; \bm{I}   &amp; \bm{I} \\[6pt]&#10;&#10;\end{bmatrix}&#10;\]&#10;&#10;&#10;\end{document}" title="IguanaTex Bitmap Display">
            <a:extLst>
              <a:ext uri="{FF2B5EF4-FFF2-40B4-BE49-F238E27FC236}">
                <a16:creationId xmlns:a16="http://schemas.microsoft.com/office/drawing/2014/main" id="{8ACD0299-32FE-7C00-FAA3-71026DF86AA5}"/>
              </a:ext>
            </a:extLst>
          </p:cNvPr>
          <p:cNvPicPr>
            <a:picLocks noChangeAspect="1"/>
          </p:cNvPicPr>
          <p:nvPr>
            <p:custDataLst>
              <p:tags r:id="rId1"/>
            </p:custDataLst>
          </p:nvPr>
        </p:nvPicPr>
        <p:blipFill>
          <a:blip r:embed="rId9">
            <a:extLst>
              <a:ext uri="{28A0092B-C50C-407E-A947-70E740481C1C}">
                <a14:useLocalDpi xmlns:a14="http://schemas.microsoft.com/office/drawing/2010/main" val="0"/>
              </a:ext>
            </a:extLst>
          </a:blip>
          <a:stretch>
            <a:fillRect/>
          </a:stretch>
        </p:blipFill>
        <p:spPr>
          <a:xfrm>
            <a:off x="800418" y="4318048"/>
            <a:ext cx="4705373" cy="2048914"/>
          </a:xfrm>
          <a:prstGeom prst="rect">
            <a:avLst/>
          </a:prstGeom>
        </p:spPr>
      </p:pic>
      <p:sp>
        <p:nvSpPr>
          <p:cNvPr id="2" name="投影片編號版面配置區 1">
            <a:extLst>
              <a:ext uri="{FF2B5EF4-FFF2-40B4-BE49-F238E27FC236}">
                <a16:creationId xmlns:a16="http://schemas.microsoft.com/office/drawing/2014/main" id="{8F5F2956-46A1-8251-5F75-7B807CC96CB7}"/>
              </a:ext>
            </a:extLst>
          </p:cNvPr>
          <p:cNvSpPr>
            <a:spLocks noGrp="1"/>
          </p:cNvSpPr>
          <p:nvPr>
            <p:ph type="sldNum" sz="quarter" idx="10"/>
          </p:nvPr>
        </p:nvSpPr>
        <p:spPr/>
        <p:txBody>
          <a:bodyPr/>
          <a:lstStyle/>
          <a:p>
            <a:fld id="{280088F6-7C6C-4B38-8F53-C0D87CD1D86B}" type="slidenum">
              <a:rPr lang="zh-TW" altLang="en-US" smtClean="0"/>
              <a:pPr/>
              <a:t>37</a:t>
            </a:fld>
            <a:endParaRPr lang="zh-TW" altLang="en-US" dirty="0"/>
          </a:p>
        </p:txBody>
      </p:sp>
      <p:sp>
        <p:nvSpPr>
          <p:cNvPr id="4" name="文字方塊 3">
            <a:extLst>
              <a:ext uri="{FF2B5EF4-FFF2-40B4-BE49-F238E27FC236}">
                <a16:creationId xmlns:a16="http://schemas.microsoft.com/office/drawing/2014/main" id="{EB642DE5-D5D5-BB4C-D102-A0149BA755F0}"/>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Enhanced Structure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49" name="圖片 48" descr="一張含有 行, 圖表, 繪圖 的圖片&#10;&#10;AI 產生的內容可能不正確。">
            <a:extLst>
              <a:ext uri="{FF2B5EF4-FFF2-40B4-BE49-F238E27FC236}">
                <a16:creationId xmlns:a16="http://schemas.microsoft.com/office/drawing/2014/main" id="{5F83C36A-3C95-9D85-411E-A8EE7993A819}"/>
              </a:ext>
            </a:extLst>
          </p:cNvPr>
          <p:cNvPicPr>
            <a:picLocks noChangeAspect="1"/>
          </p:cNvPicPr>
          <p:nvPr/>
        </p:nvPicPr>
        <p:blipFill>
          <a:blip r:embed="rId10"/>
          <a:stretch>
            <a:fillRect/>
          </a:stretch>
        </p:blipFill>
        <p:spPr>
          <a:xfrm>
            <a:off x="933791" y="1464205"/>
            <a:ext cx="9144000" cy="1974413"/>
          </a:xfrm>
          <a:prstGeom prst="rect">
            <a:avLst/>
          </a:prstGeom>
        </p:spPr>
      </p:pic>
      <p:sp>
        <p:nvSpPr>
          <p:cNvPr id="50" name="矩形 49">
            <a:extLst>
              <a:ext uri="{FF2B5EF4-FFF2-40B4-BE49-F238E27FC236}">
                <a16:creationId xmlns:a16="http://schemas.microsoft.com/office/drawing/2014/main" id="{D3E22FAC-22D2-0E7A-CC3D-97C179B27C9F}"/>
              </a:ext>
            </a:extLst>
          </p:cNvPr>
          <p:cNvSpPr/>
          <p:nvPr/>
        </p:nvSpPr>
        <p:spPr>
          <a:xfrm>
            <a:off x="1311483" y="3202953"/>
            <a:ext cx="404278"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P2</a:t>
            </a:r>
            <a:endParaRPr lang="zh-TW" altLang="en-US" sz="1400" kern="0" dirty="0">
              <a:ln w="0"/>
              <a:solidFill>
                <a:srgbClr val="000000"/>
              </a:solidFill>
              <a:latin typeface="Arial"/>
              <a:cs typeface="Arial"/>
              <a:sym typeface="Arial"/>
            </a:endParaRPr>
          </a:p>
        </p:txBody>
      </p:sp>
      <p:sp>
        <p:nvSpPr>
          <p:cNvPr id="51" name="矩形 50">
            <a:extLst>
              <a:ext uri="{FF2B5EF4-FFF2-40B4-BE49-F238E27FC236}">
                <a16:creationId xmlns:a16="http://schemas.microsoft.com/office/drawing/2014/main" id="{FB0BBC6E-85E8-F100-E201-7AD858081FEC}"/>
              </a:ext>
            </a:extLst>
          </p:cNvPr>
          <p:cNvSpPr/>
          <p:nvPr/>
        </p:nvSpPr>
        <p:spPr>
          <a:xfrm>
            <a:off x="2175083" y="3192850"/>
            <a:ext cx="404278"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P4</a:t>
            </a:r>
            <a:endParaRPr lang="zh-TW" altLang="en-US" sz="1400" kern="0" dirty="0">
              <a:ln w="0"/>
              <a:solidFill>
                <a:srgbClr val="000000"/>
              </a:solidFill>
              <a:latin typeface="Arial"/>
              <a:cs typeface="Arial"/>
              <a:sym typeface="Arial"/>
            </a:endParaRPr>
          </a:p>
        </p:txBody>
      </p:sp>
      <p:sp>
        <p:nvSpPr>
          <p:cNvPr id="52" name="矩形 51">
            <a:extLst>
              <a:ext uri="{FF2B5EF4-FFF2-40B4-BE49-F238E27FC236}">
                <a16:creationId xmlns:a16="http://schemas.microsoft.com/office/drawing/2014/main" id="{1145DB55-4727-0899-695A-92ACD57808FC}"/>
              </a:ext>
            </a:extLst>
          </p:cNvPr>
          <p:cNvSpPr/>
          <p:nvPr/>
        </p:nvSpPr>
        <p:spPr>
          <a:xfrm>
            <a:off x="2579361" y="3192849"/>
            <a:ext cx="404278"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P5</a:t>
            </a:r>
            <a:endParaRPr lang="zh-TW" altLang="en-US" sz="1400" kern="0" dirty="0">
              <a:ln w="0"/>
              <a:solidFill>
                <a:srgbClr val="000000"/>
              </a:solidFill>
              <a:latin typeface="Arial"/>
              <a:cs typeface="Arial"/>
              <a:sym typeface="Arial"/>
            </a:endParaRPr>
          </a:p>
        </p:txBody>
      </p:sp>
      <p:sp>
        <p:nvSpPr>
          <p:cNvPr id="53" name="矩形 52">
            <a:extLst>
              <a:ext uri="{FF2B5EF4-FFF2-40B4-BE49-F238E27FC236}">
                <a16:creationId xmlns:a16="http://schemas.microsoft.com/office/drawing/2014/main" id="{855EACF7-8420-77A2-99EE-7AEE70C29822}"/>
              </a:ext>
            </a:extLst>
          </p:cNvPr>
          <p:cNvSpPr/>
          <p:nvPr/>
        </p:nvSpPr>
        <p:spPr>
          <a:xfrm>
            <a:off x="3017702" y="3199200"/>
            <a:ext cx="404278"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P6</a:t>
            </a:r>
            <a:endParaRPr lang="zh-TW" altLang="en-US" sz="1400" kern="0" dirty="0">
              <a:ln w="0"/>
              <a:solidFill>
                <a:srgbClr val="000000"/>
              </a:solidFill>
              <a:latin typeface="Arial"/>
              <a:cs typeface="Arial"/>
              <a:sym typeface="Arial"/>
            </a:endParaRPr>
          </a:p>
        </p:txBody>
      </p:sp>
      <p:sp>
        <p:nvSpPr>
          <p:cNvPr id="54" name="矩形 53">
            <a:extLst>
              <a:ext uri="{FF2B5EF4-FFF2-40B4-BE49-F238E27FC236}">
                <a16:creationId xmlns:a16="http://schemas.microsoft.com/office/drawing/2014/main" id="{BCA952BF-78B6-7143-E843-63E7152ED896}"/>
              </a:ext>
            </a:extLst>
          </p:cNvPr>
          <p:cNvSpPr/>
          <p:nvPr/>
        </p:nvSpPr>
        <p:spPr>
          <a:xfrm>
            <a:off x="3908778" y="3187409"/>
            <a:ext cx="404278"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P8</a:t>
            </a:r>
            <a:endParaRPr lang="zh-TW" altLang="en-US" sz="1400" kern="0" dirty="0">
              <a:ln w="0"/>
              <a:solidFill>
                <a:srgbClr val="000000"/>
              </a:solidFill>
              <a:latin typeface="Arial"/>
              <a:cs typeface="Arial"/>
              <a:sym typeface="Arial"/>
            </a:endParaRPr>
          </a:p>
        </p:txBody>
      </p:sp>
      <p:sp>
        <p:nvSpPr>
          <p:cNvPr id="55" name="矩形 54">
            <a:extLst>
              <a:ext uri="{FF2B5EF4-FFF2-40B4-BE49-F238E27FC236}">
                <a16:creationId xmlns:a16="http://schemas.microsoft.com/office/drawing/2014/main" id="{D7157E7F-4E43-07DB-226E-1B4C29925A94}"/>
              </a:ext>
            </a:extLst>
          </p:cNvPr>
          <p:cNvSpPr/>
          <p:nvPr/>
        </p:nvSpPr>
        <p:spPr>
          <a:xfrm>
            <a:off x="4751397" y="3182878"/>
            <a:ext cx="503664" cy="307777"/>
          </a:xfrm>
          <a:prstGeom prst="rect">
            <a:avLst/>
          </a:prstGeom>
          <a:noFill/>
        </p:spPr>
        <p:txBody>
          <a:bodyPr wrap="none" lIns="91440" tIns="45720" rIns="91440" bIns="45720">
            <a:spAutoFit/>
          </a:bodyPr>
          <a:lstStyle/>
          <a:p>
            <a:pPr algn="ctr">
              <a:buClr>
                <a:srgbClr val="000000"/>
              </a:buClr>
              <a:buFont typeface="Arial"/>
              <a:buNone/>
            </a:pPr>
            <a:r>
              <a:rPr lang="en-US" altLang="zh-TW" sz="1400" kern="0" dirty="0">
                <a:ln w="0"/>
                <a:solidFill>
                  <a:srgbClr val="000000"/>
                </a:solidFill>
                <a:latin typeface="Arial"/>
                <a:cs typeface="Arial"/>
                <a:sym typeface="Arial"/>
              </a:rPr>
              <a:t>P10</a:t>
            </a:r>
            <a:endParaRPr lang="zh-TW" altLang="en-US" sz="1400" kern="0" dirty="0">
              <a:ln w="0"/>
              <a:solidFill>
                <a:srgbClr val="000000"/>
              </a:solidFill>
              <a:latin typeface="Arial"/>
              <a:cs typeface="Arial"/>
              <a:sym typeface="Arial"/>
            </a:endParaRPr>
          </a:p>
        </p:txBody>
      </p:sp>
      <p:sp>
        <p:nvSpPr>
          <p:cNvPr id="56" name="矩形 55">
            <a:extLst>
              <a:ext uri="{FF2B5EF4-FFF2-40B4-BE49-F238E27FC236}">
                <a16:creationId xmlns:a16="http://schemas.microsoft.com/office/drawing/2014/main" id="{9133049C-E7D8-E230-1EA1-CF8330C9B912}"/>
              </a:ext>
            </a:extLst>
          </p:cNvPr>
          <p:cNvSpPr/>
          <p:nvPr/>
        </p:nvSpPr>
        <p:spPr>
          <a:xfrm>
            <a:off x="6608049" y="3192849"/>
            <a:ext cx="631904" cy="276999"/>
          </a:xfrm>
          <a:prstGeom prst="rect">
            <a:avLst/>
          </a:prstGeom>
          <a:noFill/>
        </p:spPr>
        <p:txBody>
          <a:bodyPr wrap="none" lIns="91440" tIns="45720" rIns="91440" bIns="45720">
            <a:spAutoFit/>
          </a:bodyPr>
          <a:lstStyle/>
          <a:p>
            <a:pPr algn="ctr">
              <a:buClr>
                <a:srgbClr val="000000"/>
              </a:buClr>
              <a:buFont typeface="Arial"/>
              <a:buNone/>
            </a:pPr>
            <a:r>
              <a:rPr lang="en-US" altLang="zh-TW" sz="1200" kern="0" dirty="0">
                <a:ln w="0"/>
                <a:solidFill>
                  <a:srgbClr val="000000"/>
                </a:solidFill>
                <a:latin typeface="Arial"/>
                <a:cs typeface="Arial"/>
                <a:sym typeface="Arial"/>
              </a:rPr>
              <a:t>E1^P1</a:t>
            </a:r>
            <a:endParaRPr lang="zh-TW" altLang="en-US" sz="1200" kern="0" dirty="0">
              <a:ln w="0"/>
              <a:solidFill>
                <a:srgbClr val="000000"/>
              </a:solidFill>
              <a:latin typeface="Arial"/>
              <a:cs typeface="Arial"/>
              <a:sym typeface="Arial"/>
            </a:endParaRPr>
          </a:p>
        </p:txBody>
      </p:sp>
      <p:sp>
        <p:nvSpPr>
          <p:cNvPr id="57" name="矩形 56">
            <a:extLst>
              <a:ext uri="{FF2B5EF4-FFF2-40B4-BE49-F238E27FC236}">
                <a16:creationId xmlns:a16="http://schemas.microsoft.com/office/drawing/2014/main" id="{4F55DFBD-8E59-8747-3B5C-45A012DF6140}"/>
              </a:ext>
            </a:extLst>
          </p:cNvPr>
          <p:cNvSpPr/>
          <p:nvPr/>
        </p:nvSpPr>
        <p:spPr>
          <a:xfrm>
            <a:off x="7151071" y="3195798"/>
            <a:ext cx="631904" cy="276999"/>
          </a:xfrm>
          <a:prstGeom prst="rect">
            <a:avLst/>
          </a:prstGeom>
          <a:noFill/>
        </p:spPr>
        <p:txBody>
          <a:bodyPr wrap="none" lIns="91440" tIns="45720" rIns="91440" bIns="45720">
            <a:spAutoFit/>
          </a:bodyPr>
          <a:lstStyle/>
          <a:p>
            <a:pPr algn="ctr">
              <a:buClr>
                <a:srgbClr val="000000"/>
              </a:buClr>
              <a:buFont typeface="Arial"/>
              <a:buNone/>
            </a:pPr>
            <a:r>
              <a:rPr lang="en-US" altLang="zh-TW" sz="1200" kern="0" dirty="0">
                <a:ln w="0"/>
                <a:solidFill>
                  <a:srgbClr val="000000"/>
                </a:solidFill>
                <a:latin typeface="Arial"/>
                <a:cs typeface="Arial"/>
                <a:sym typeface="Arial"/>
              </a:rPr>
              <a:t>E2^P3</a:t>
            </a:r>
            <a:endParaRPr lang="zh-TW" altLang="en-US" sz="1200" kern="0" dirty="0">
              <a:ln w="0"/>
              <a:solidFill>
                <a:srgbClr val="000000"/>
              </a:solidFill>
              <a:latin typeface="Arial"/>
              <a:cs typeface="Arial"/>
              <a:sym typeface="Arial"/>
            </a:endParaRPr>
          </a:p>
        </p:txBody>
      </p:sp>
      <p:sp>
        <p:nvSpPr>
          <p:cNvPr id="58" name="矩形 57">
            <a:extLst>
              <a:ext uri="{FF2B5EF4-FFF2-40B4-BE49-F238E27FC236}">
                <a16:creationId xmlns:a16="http://schemas.microsoft.com/office/drawing/2014/main" id="{9BC977E4-3904-4EEA-B1FE-6C49252EADA9}"/>
              </a:ext>
            </a:extLst>
          </p:cNvPr>
          <p:cNvSpPr/>
          <p:nvPr/>
        </p:nvSpPr>
        <p:spPr>
          <a:xfrm>
            <a:off x="8899174" y="3256456"/>
            <a:ext cx="976549" cy="276999"/>
          </a:xfrm>
          <a:prstGeom prst="rect">
            <a:avLst/>
          </a:prstGeom>
          <a:noFill/>
        </p:spPr>
        <p:txBody>
          <a:bodyPr wrap="none" lIns="91440" tIns="45720" rIns="91440" bIns="45720">
            <a:spAutoFit/>
          </a:bodyPr>
          <a:lstStyle/>
          <a:p>
            <a:pPr algn="ctr">
              <a:buClr>
                <a:srgbClr val="000000"/>
              </a:buClr>
              <a:buFont typeface="Arial"/>
              <a:buNone/>
            </a:pPr>
            <a:r>
              <a:rPr lang="en-US" altLang="zh-TW" sz="1200" kern="0" dirty="0">
                <a:ln w="0"/>
                <a:solidFill>
                  <a:srgbClr val="000000"/>
                </a:solidFill>
                <a:latin typeface="Arial"/>
                <a:cs typeface="Arial"/>
                <a:sym typeface="Arial"/>
              </a:rPr>
              <a:t>E1^P9^P10</a:t>
            </a:r>
            <a:endParaRPr lang="zh-TW" altLang="en-US" sz="1200" kern="0" dirty="0">
              <a:ln w="0"/>
              <a:solidFill>
                <a:srgbClr val="000000"/>
              </a:solidFill>
              <a:latin typeface="Arial"/>
              <a:cs typeface="Arial"/>
              <a:sym typeface="Arial"/>
            </a:endParaRPr>
          </a:p>
        </p:txBody>
      </p:sp>
      <p:sp>
        <p:nvSpPr>
          <p:cNvPr id="59" name="矩形 58">
            <a:extLst>
              <a:ext uri="{FF2B5EF4-FFF2-40B4-BE49-F238E27FC236}">
                <a16:creationId xmlns:a16="http://schemas.microsoft.com/office/drawing/2014/main" id="{0EE761A0-7F61-D99A-27E5-761A586E9919}"/>
              </a:ext>
            </a:extLst>
          </p:cNvPr>
          <p:cNvSpPr/>
          <p:nvPr/>
        </p:nvSpPr>
        <p:spPr>
          <a:xfrm>
            <a:off x="9521053" y="3560765"/>
            <a:ext cx="891591" cy="276999"/>
          </a:xfrm>
          <a:prstGeom prst="rect">
            <a:avLst/>
          </a:prstGeom>
          <a:noFill/>
        </p:spPr>
        <p:txBody>
          <a:bodyPr wrap="none" lIns="91440" tIns="45720" rIns="91440" bIns="45720">
            <a:spAutoFit/>
          </a:bodyPr>
          <a:lstStyle/>
          <a:p>
            <a:pPr algn="ctr">
              <a:buClr>
                <a:srgbClr val="000000"/>
              </a:buClr>
              <a:buFont typeface="Arial"/>
              <a:buNone/>
            </a:pPr>
            <a:r>
              <a:rPr lang="en-US" altLang="zh-TW" sz="1200" kern="0" dirty="0">
                <a:ln w="0"/>
                <a:solidFill>
                  <a:srgbClr val="000000"/>
                </a:solidFill>
                <a:latin typeface="Arial"/>
                <a:cs typeface="Arial"/>
                <a:sym typeface="Arial"/>
              </a:rPr>
              <a:t>E2^P7^P8</a:t>
            </a:r>
            <a:endParaRPr lang="zh-TW" altLang="en-US" sz="1200" kern="0" dirty="0">
              <a:ln w="0"/>
              <a:solidFill>
                <a:srgbClr val="000000"/>
              </a:solidFill>
              <a:latin typeface="Arial"/>
              <a:cs typeface="Arial"/>
              <a:sym typeface="Arial"/>
            </a:endParaRPr>
          </a:p>
        </p:txBody>
      </p:sp>
      <p:cxnSp>
        <p:nvCxnSpPr>
          <p:cNvPr id="60" name="直線單箭頭接點 59">
            <a:extLst>
              <a:ext uri="{FF2B5EF4-FFF2-40B4-BE49-F238E27FC236}">
                <a16:creationId xmlns:a16="http://schemas.microsoft.com/office/drawing/2014/main" id="{644B8BC6-2DA9-55D4-C326-F182B0E3BC85}"/>
              </a:ext>
            </a:extLst>
          </p:cNvPr>
          <p:cNvCxnSpPr>
            <a:cxnSpLocks/>
          </p:cNvCxnSpPr>
          <p:nvPr/>
        </p:nvCxnSpPr>
        <p:spPr>
          <a:xfrm>
            <a:off x="9930471" y="3243836"/>
            <a:ext cx="0" cy="289619"/>
          </a:xfrm>
          <a:prstGeom prst="straightConnector1">
            <a:avLst/>
          </a:prstGeom>
          <a:noFill/>
          <a:ln w="9525" cap="flat" cmpd="sng" algn="ctr">
            <a:solidFill>
              <a:srgbClr val="003BA3">
                <a:shade val="95000"/>
                <a:satMod val="105000"/>
              </a:srgbClr>
            </a:solidFill>
            <a:prstDash val="solid"/>
            <a:tailEnd type="triangle"/>
          </a:ln>
          <a:effectLst/>
        </p:spPr>
      </p:cxnSp>
      <p:sp>
        <p:nvSpPr>
          <p:cNvPr id="62" name="矩形 61">
            <a:extLst>
              <a:ext uri="{FF2B5EF4-FFF2-40B4-BE49-F238E27FC236}">
                <a16:creationId xmlns:a16="http://schemas.microsoft.com/office/drawing/2014/main" id="{32AA0C2D-66D9-741D-42CC-0856E4A579A7}"/>
              </a:ext>
            </a:extLst>
          </p:cNvPr>
          <p:cNvSpPr/>
          <p:nvPr/>
        </p:nvSpPr>
        <p:spPr>
          <a:xfrm>
            <a:off x="677333" y="1487549"/>
            <a:ext cx="7104719" cy="2073216"/>
          </a:xfrm>
          <a:prstGeom prst="rect">
            <a:avLst/>
          </a:prstGeom>
          <a:noFill/>
          <a:ln w="25400" cap="flat" cmpd="sng" algn="ctr">
            <a:solidFill>
              <a:srgbClr val="FF0000"/>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3" name="矩形 62">
            <a:extLst>
              <a:ext uri="{FF2B5EF4-FFF2-40B4-BE49-F238E27FC236}">
                <a16:creationId xmlns:a16="http://schemas.microsoft.com/office/drawing/2014/main" id="{1E796DDE-6DF2-0588-1381-7E2B13D1E120}"/>
              </a:ext>
            </a:extLst>
          </p:cNvPr>
          <p:cNvSpPr/>
          <p:nvPr/>
        </p:nvSpPr>
        <p:spPr>
          <a:xfrm>
            <a:off x="2328333" y="4298364"/>
            <a:ext cx="2423064" cy="1133913"/>
          </a:xfrm>
          <a:prstGeom prst="rect">
            <a:avLst/>
          </a:prstGeom>
          <a:noFill/>
          <a:ln w="25400" cap="flat" cmpd="sng" algn="ctr">
            <a:solidFill>
              <a:srgbClr val="FF0000"/>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4" name="矩形 63">
            <a:extLst>
              <a:ext uri="{FF2B5EF4-FFF2-40B4-BE49-F238E27FC236}">
                <a16:creationId xmlns:a16="http://schemas.microsoft.com/office/drawing/2014/main" id="{35800D23-138C-CF61-9005-A18A0EECEB92}"/>
              </a:ext>
            </a:extLst>
          </p:cNvPr>
          <p:cNvSpPr/>
          <p:nvPr/>
        </p:nvSpPr>
        <p:spPr>
          <a:xfrm>
            <a:off x="7993880" y="1588900"/>
            <a:ext cx="963209" cy="1654935"/>
          </a:xfrm>
          <a:prstGeom prst="rect">
            <a:avLst/>
          </a:prstGeom>
          <a:noFill/>
          <a:ln w="25400" cap="flat" cmpd="sng" algn="ctr">
            <a:solidFill>
              <a:srgbClr val="711B97"/>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5" name="矩形 64">
            <a:extLst>
              <a:ext uri="{FF2B5EF4-FFF2-40B4-BE49-F238E27FC236}">
                <a16:creationId xmlns:a16="http://schemas.microsoft.com/office/drawing/2014/main" id="{F9CEB049-1A7D-06A4-CBFB-9D78ED8D7C4B}"/>
              </a:ext>
            </a:extLst>
          </p:cNvPr>
          <p:cNvSpPr/>
          <p:nvPr/>
        </p:nvSpPr>
        <p:spPr>
          <a:xfrm>
            <a:off x="1986282" y="5541865"/>
            <a:ext cx="3856614" cy="274583"/>
          </a:xfrm>
          <a:prstGeom prst="rect">
            <a:avLst/>
          </a:prstGeom>
          <a:noFill/>
          <a:ln w="25400" cap="flat" cmpd="sng" algn="ctr">
            <a:solidFill>
              <a:srgbClr val="711B97"/>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6" name="矩形 65">
            <a:extLst>
              <a:ext uri="{FF2B5EF4-FFF2-40B4-BE49-F238E27FC236}">
                <a16:creationId xmlns:a16="http://schemas.microsoft.com/office/drawing/2014/main" id="{70A5AA36-6AB6-1F37-5B9F-F3617E2334D6}"/>
              </a:ext>
            </a:extLst>
          </p:cNvPr>
          <p:cNvSpPr/>
          <p:nvPr/>
        </p:nvSpPr>
        <p:spPr>
          <a:xfrm>
            <a:off x="9180024" y="1595210"/>
            <a:ext cx="963209" cy="1654935"/>
          </a:xfrm>
          <a:prstGeom prst="rect">
            <a:avLst/>
          </a:prstGeom>
          <a:noFill/>
          <a:ln w="25400" cap="flat" cmpd="sng" algn="ctr">
            <a:solidFill>
              <a:schemeClr val="accent2">
                <a:lumMod val="50000"/>
              </a:scheme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sp>
        <p:nvSpPr>
          <p:cNvPr id="67" name="矩形 66">
            <a:extLst>
              <a:ext uri="{FF2B5EF4-FFF2-40B4-BE49-F238E27FC236}">
                <a16:creationId xmlns:a16="http://schemas.microsoft.com/office/drawing/2014/main" id="{F958DCD2-32A5-7D2F-29D4-D463486786A0}"/>
              </a:ext>
            </a:extLst>
          </p:cNvPr>
          <p:cNvSpPr/>
          <p:nvPr/>
        </p:nvSpPr>
        <p:spPr>
          <a:xfrm>
            <a:off x="1986282" y="5926035"/>
            <a:ext cx="3856614" cy="311096"/>
          </a:xfrm>
          <a:prstGeom prst="rect">
            <a:avLst/>
          </a:prstGeom>
          <a:noFill/>
          <a:ln w="25400" cap="flat" cmpd="sng" algn="ctr">
            <a:solidFill>
              <a:schemeClr val="accent2">
                <a:lumMod val="50000"/>
              </a:scheme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a:ln>
                <a:noFill/>
              </a:ln>
              <a:solidFill>
                <a:srgbClr val="FFFFFF"/>
              </a:solidFill>
              <a:effectLst/>
              <a:uLnTx/>
              <a:uFillTx/>
              <a:latin typeface="Arial"/>
              <a:ea typeface="新細明體" panose="02020500000000000000" pitchFamily="18" charset="-120"/>
              <a:cs typeface="+mn-cs"/>
              <a:sym typeface="Arial"/>
            </a:endParaRPr>
          </a:p>
        </p:txBody>
      </p:sp>
      <p:pic>
        <p:nvPicPr>
          <p:cNvPr id="68" name="圖片 67" descr="\documentclass{article}&#10;\usepackage{amsmath, xcolor}&#10;\pagestyle{empty}&#10;\begin{document}&#10;&#10;Combine Tanner Graph : &#10;&#10;\end{document}" title="IguanaTex Bitmap Display">
            <a:extLst>
              <a:ext uri="{FF2B5EF4-FFF2-40B4-BE49-F238E27FC236}">
                <a16:creationId xmlns:a16="http://schemas.microsoft.com/office/drawing/2014/main" id="{25A9CB94-43E0-D7B9-543B-86CEBC608FF6}"/>
              </a:ext>
            </a:extLst>
          </p:cNvPr>
          <p:cNvPicPr>
            <a:picLocks noChangeAspect="1"/>
          </p:cNvPicPr>
          <p:nvPr>
            <p:custDataLst>
              <p:tags r:id="rId2"/>
            </p:custDataLst>
          </p:nvPr>
        </p:nvPicPr>
        <p:blipFill>
          <a:blip r:embed="rId11">
            <a:extLst>
              <a:ext uri="{28A0092B-C50C-407E-A947-70E740481C1C}">
                <a14:useLocalDpi xmlns:a14="http://schemas.microsoft.com/office/drawing/2010/main" val="0"/>
              </a:ext>
            </a:extLst>
          </a:blip>
          <a:stretch>
            <a:fillRect/>
          </a:stretch>
        </p:blipFill>
        <p:spPr>
          <a:xfrm>
            <a:off x="191387" y="1137658"/>
            <a:ext cx="2825128" cy="231710"/>
          </a:xfrm>
          <a:prstGeom prst="rect">
            <a:avLst/>
          </a:prstGeom>
        </p:spPr>
      </p:pic>
      <p:pic>
        <p:nvPicPr>
          <p:cNvPr id="18" name="圖片 17" descr="\documentclass{article}&#10;\usepackage{amsmath, xcolor}&#10;\pagestyle{empty}&#10;\begin{document}&#10;\begin{itemize}&#10;\item filled circles(black): unpunctured variable nodes&#10;\item unfilled circles(white \&amp; orange): punctured variable nodes&#10;\end{itemize}&#10;&#10;\end{document}" title="IguanaTex Bitmap Display">
            <a:extLst>
              <a:ext uri="{FF2B5EF4-FFF2-40B4-BE49-F238E27FC236}">
                <a16:creationId xmlns:a16="http://schemas.microsoft.com/office/drawing/2014/main" id="{BE10294E-6339-0D4E-F3B0-A10E4FCBBAA0}"/>
              </a:ext>
            </a:extLst>
          </p:cNvPr>
          <p:cNvPicPr>
            <a:picLocks noChangeAspect="1"/>
          </p:cNvPicPr>
          <p:nvPr>
            <p:custDataLst>
              <p:tags r:id="rId3"/>
            </p:custDataLst>
          </p:nvPr>
        </p:nvPicPr>
        <p:blipFill>
          <a:blip r:embed="rId12">
            <a:extLst>
              <a:ext uri="{28A0092B-C50C-407E-A947-70E740481C1C}">
                <a14:useLocalDpi xmlns:a14="http://schemas.microsoft.com/office/drawing/2010/main" val="0"/>
              </a:ext>
            </a:extLst>
          </a:blip>
          <a:stretch>
            <a:fillRect/>
          </a:stretch>
        </p:blipFill>
        <p:spPr>
          <a:xfrm>
            <a:off x="396519" y="3720608"/>
            <a:ext cx="4135044" cy="468169"/>
          </a:xfrm>
          <a:prstGeom prst="rect">
            <a:avLst/>
          </a:prstGeom>
        </p:spPr>
      </p:pic>
      <p:sp>
        <p:nvSpPr>
          <p:cNvPr id="8" name="矩形 7">
            <a:extLst>
              <a:ext uri="{FF2B5EF4-FFF2-40B4-BE49-F238E27FC236}">
                <a16:creationId xmlns:a16="http://schemas.microsoft.com/office/drawing/2014/main" id="{E7E929CC-16EA-B2FE-5C2D-AD2934752103}"/>
              </a:ext>
            </a:extLst>
          </p:cNvPr>
          <p:cNvSpPr/>
          <p:nvPr/>
        </p:nvSpPr>
        <p:spPr>
          <a:xfrm>
            <a:off x="804901" y="1586352"/>
            <a:ext cx="4373866" cy="1856232"/>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矩形 8">
            <a:extLst>
              <a:ext uri="{FF2B5EF4-FFF2-40B4-BE49-F238E27FC236}">
                <a16:creationId xmlns:a16="http://schemas.microsoft.com/office/drawing/2014/main" id="{D08D15BC-7767-A658-E6B7-6A31C238F739}"/>
              </a:ext>
            </a:extLst>
          </p:cNvPr>
          <p:cNvSpPr/>
          <p:nvPr/>
        </p:nvSpPr>
        <p:spPr>
          <a:xfrm>
            <a:off x="5262469" y="1582386"/>
            <a:ext cx="1245715" cy="1856232"/>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橢圓 12">
            <a:extLst>
              <a:ext uri="{FF2B5EF4-FFF2-40B4-BE49-F238E27FC236}">
                <a16:creationId xmlns:a16="http://schemas.microsoft.com/office/drawing/2014/main" id="{472B6DE9-6DD3-D5E0-E47A-E8514599BF4A}"/>
              </a:ext>
            </a:extLst>
          </p:cNvPr>
          <p:cNvSpPr/>
          <p:nvPr/>
        </p:nvSpPr>
        <p:spPr>
          <a:xfrm>
            <a:off x="8098030" y="2952135"/>
            <a:ext cx="237291" cy="2376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橢圓 13">
            <a:extLst>
              <a:ext uri="{FF2B5EF4-FFF2-40B4-BE49-F238E27FC236}">
                <a16:creationId xmlns:a16="http://schemas.microsoft.com/office/drawing/2014/main" id="{D683242B-1897-92F3-10CB-8757C9AF60B6}"/>
              </a:ext>
            </a:extLst>
          </p:cNvPr>
          <p:cNvSpPr/>
          <p:nvPr/>
        </p:nvSpPr>
        <p:spPr>
          <a:xfrm>
            <a:off x="8651298" y="2952135"/>
            <a:ext cx="237291" cy="2376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橢圓 14">
            <a:extLst>
              <a:ext uri="{FF2B5EF4-FFF2-40B4-BE49-F238E27FC236}">
                <a16:creationId xmlns:a16="http://schemas.microsoft.com/office/drawing/2014/main" id="{BFB0AD8F-A2E8-9C11-BE8B-C296DBB1B095}"/>
              </a:ext>
            </a:extLst>
          </p:cNvPr>
          <p:cNvSpPr/>
          <p:nvPr/>
        </p:nvSpPr>
        <p:spPr>
          <a:xfrm>
            <a:off x="4396757" y="2950306"/>
            <a:ext cx="237291" cy="2376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橢圓 15">
            <a:extLst>
              <a:ext uri="{FF2B5EF4-FFF2-40B4-BE49-F238E27FC236}">
                <a16:creationId xmlns:a16="http://schemas.microsoft.com/office/drawing/2014/main" id="{67C8F93B-929F-728B-086D-9520C6526B9F}"/>
              </a:ext>
            </a:extLst>
          </p:cNvPr>
          <p:cNvSpPr/>
          <p:nvPr/>
        </p:nvSpPr>
        <p:spPr>
          <a:xfrm>
            <a:off x="3533179" y="2952135"/>
            <a:ext cx="237291" cy="237600"/>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 name="圖片 2" descr="\documentclass{article}&#10;\usepackage{amsmath, xcolor,bm}&#10;\pagestyle{empty}&#10;\begin{document}&#10;&#10;$M_{puncpos} $ each row degree is 1.&#10;&#10;\end{document}" title="IguanaTex Bitmap Display">
            <a:extLst>
              <a:ext uri="{FF2B5EF4-FFF2-40B4-BE49-F238E27FC236}">
                <a16:creationId xmlns:a16="http://schemas.microsoft.com/office/drawing/2014/main" id="{AAD2242C-6A58-1970-449A-A9C27EAE95E6}"/>
              </a:ext>
            </a:extLst>
          </p:cNvPr>
          <p:cNvPicPr>
            <a:picLocks noChangeAspect="1"/>
          </p:cNvPicPr>
          <p:nvPr>
            <p:custDataLst>
              <p:tags r:id="rId4"/>
            </p:custDataLst>
          </p:nvPr>
        </p:nvPicPr>
        <p:blipFill>
          <a:blip r:embed="rId13">
            <a:extLst>
              <a:ext uri="{28A0092B-C50C-407E-A947-70E740481C1C}">
                <a14:useLocalDpi xmlns:a14="http://schemas.microsoft.com/office/drawing/2010/main" val="0"/>
              </a:ext>
            </a:extLst>
          </a:blip>
          <a:stretch>
            <a:fillRect/>
          </a:stretch>
        </p:blipFill>
        <p:spPr>
          <a:xfrm>
            <a:off x="6276909" y="4578310"/>
            <a:ext cx="3010286" cy="223543"/>
          </a:xfrm>
          <a:prstGeom prst="rect">
            <a:avLst/>
          </a:prstGeom>
        </p:spPr>
      </p:pic>
      <p:pic>
        <p:nvPicPr>
          <p:cNvPr id="7" name="圖片 6" descr="\documentclass{article}&#10;\usepackage{amsmath, xcolor,bm}&#10;\pagestyle{empty}&#10;\begin{document}&#10;&#10;$M_{Enhanced1} $ each row degree is 1.&#10;&#10;\end{document}" title="IguanaTex Bitmap Display">
            <a:extLst>
              <a:ext uri="{FF2B5EF4-FFF2-40B4-BE49-F238E27FC236}">
                <a16:creationId xmlns:a16="http://schemas.microsoft.com/office/drawing/2014/main" id="{FDB08BE8-373E-2E50-BBC8-6107B0D3A04F}"/>
              </a:ext>
            </a:extLst>
          </p:cNvPr>
          <p:cNvPicPr>
            <a:picLocks noChangeAspect="1"/>
          </p:cNvPicPr>
          <p:nvPr>
            <p:custDataLst>
              <p:tags r:id="rId5"/>
            </p:custDataLst>
          </p:nvPr>
        </p:nvPicPr>
        <p:blipFill>
          <a:blip r:embed="rId14">
            <a:extLst>
              <a:ext uri="{28A0092B-C50C-407E-A947-70E740481C1C}">
                <a14:useLocalDpi xmlns:a14="http://schemas.microsoft.com/office/drawing/2010/main" val="0"/>
              </a:ext>
            </a:extLst>
          </a:blip>
          <a:stretch>
            <a:fillRect/>
          </a:stretch>
        </p:blipFill>
        <p:spPr>
          <a:xfrm>
            <a:off x="6276909" y="5060383"/>
            <a:ext cx="3270858" cy="204343"/>
          </a:xfrm>
          <a:prstGeom prst="rect">
            <a:avLst/>
          </a:prstGeom>
        </p:spPr>
      </p:pic>
      <p:pic>
        <p:nvPicPr>
          <p:cNvPr id="17" name="圖片 16" descr="\documentclass{article}&#10;\usepackage{amsmath, xcolor,bm}&#10;\pagestyle{empty}&#10;\begin{document}&#10;&#10;$M_{Enhanced2} $ each row degree is 1.&#10;&#10;\end{document}" title="IguanaTex Bitmap Display">
            <a:extLst>
              <a:ext uri="{FF2B5EF4-FFF2-40B4-BE49-F238E27FC236}">
                <a16:creationId xmlns:a16="http://schemas.microsoft.com/office/drawing/2014/main" id="{FD1EF850-651F-7D8A-FBA3-A2ECBC3D83B0}"/>
              </a:ext>
            </a:extLst>
          </p:cNvPr>
          <p:cNvPicPr>
            <a:picLocks noChangeAspect="1"/>
          </p:cNvPicPr>
          <p:nvPr>
            <p:custDataLst>
              <p:tags r:id="rId6"/>
            </p:custDataLst>
          </p:nvPr>
        </p:nvPicPr>
        <p:blipFill>
          <a:blip r:embed="rId15">
            <a:extLst>
              <a:ext uri="{28A0092B-C50C-407E-A947-70E740481C1C}">
                <a14:useLocalDpi xmlns:a14="http://schemas.microsoft.com/office/drawing/2010/main" val="0"/>
              </a:ext>
            </a:extLst>
          </a:blip>
          <a:stretch>
            <a:fillRect/>
          </a:stretch>
        </p:blipFill>
        <p:spPr>
          <a:xfrm>
            <a:off x="6276909" y="5525665"/>
            <a:ext cx="3270859" cy="204343"/>
          </a:xfrm>
          <a:prstGeom prst="rect">
            <a:avLst/>
          </a:prstGeom>
        </p:spPr>
      </p:pic>
    </p:spTree>
    <p:extLst>
      <p:ext uri="{BB962C8B-B14F-4D97-AF65-F5344CB8AC3E}">
        <p14:creationId xmlns:p14="http://schemas.microsoft.com/office/powerpoint/2010/main" val="39119413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31DAB-D79A-DF97-DC0D-DCCBB6487F05}"/>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72402C95-068D-441B-A459-D4B142ABD2D6}"/>
              </a:ext>
            </a:extLst>
          </p:cNvPr>
          <p:cNvSpPr>
            <a:spLocks noGrp="1"/>
          </p:cNvSpPr>
          <p:nvPr>
            <p:ph type="sldNum" sz="quarter" idx="10"/>
          </p:nvPr>
        </p:nvSpPr>
        <p:spPr/>
        <p:txBody>
          <a:bodyPr/>
          <a:lstStyle/>
          <a:p>
            <a:fld id="{280088F6-7C6C-4B38-8F53-C0D87CD1D86B}" type="slidenum">
              <a:rPr lang="zh-TW" altLang="en-US" smtClean="0"/>
              <a:pPr/>
              <a:t>38</a:t>
            </a:fld>
            <a:endParaRPr lang="zh-TW" altLang="en-US" dirty="0"/>
          </a:p>
        </p:txBody>
      </p:sp>
      <p:sp>
        <p:nvSpPr>
          <p:cNvPr id="3" name="文字方塊 2">
            <a:extLst>
              <a:ext uri="{FF2B5EF4-FFF2-40B4-BE49-F238E27FC236}">
                <a16:creationId xmlns:a16="http://schemas.microsoft.com/office/drawing/2014/main" id="{70E27DB0-0948-AE58-0EB5-8B25096D3AC8}"/>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Enhanced Structure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4" name="圖片 3" descr="\documentclass{article}&#10;\usepackage{amsmath, xcolor}&#10;\pagestyle{empty}&#10;\begin{document}&#10;\begin{itemize}&#10;\item Payload : PEG-P1&#10;\item Extra   : LDPC-E1&#10;\end{itemize}&#10;&#10;\end{document}" title="IguanaTex Bitmap Display">
            <a:extLst>
              <a:ext uri="{FF2B5EF4-FFF2-40B4-BE49-F238E27FC236}">
                <a16:creationId xmlns:a16="http://schemas.microsoft.com/office/drawing/2014/main" id="{D66A2424-0895-248A-B9FD-B7EBD4E21BCC}"/>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71950" y="1069656"/>
            <a:ext cx="1421156" cy="425011"/>
          </a:xfrm>
          <a:prstGeom prst="rect">
            <a:avLst/>
          </a:prstGeom>
        </p:spPr>
      </p:pic>
      <p:pic>
        <p:nvPicPr>
          <p:cNvPr id="7" name="圖片 6" descr="一張含有 文字, 行, 繪圖, 螢幕擷取畫面 的圖片&#10;&#10;AI 產生的內容可能不正確。">
            <a:extLst>
              <a:ext uri="{FF2B5EF4-FFF2-40B4-BE49-F238E27FC236}">
                <a16:creationId xmlns:a16="http://schemas.microsoft.com/office/drawing/2014/main" id="{9547FD55-E693-2146-CB36-B3414BB982AD}"/>
              </a:ext>
            </a:extLst>
          </p:cNvPr>
          <p:cNvPicPr>
            <a:picLocks noChangeAspect="1"/>
          </p:cNvPicPr>
          <p:nvPr/>
        </p:nvPicPr>
        <p:blipFill>
          <a:blip r:embed="rId5">
            <a:extLst>
              <a:ext uri="{28A0092B-C50C-407E-A947-70E740481C1C}">
                <a14:useLocalDpi xmlns:a14="http://schemas.microsoft.com/office/drawing/2010/main" val="0"/>
              </a:ext>
            </a:extLst>
          </a:blip>
          <a:srcRect l="2946" t="2596" r="6757"/>
          <a:stretch/>
        </p:blipFill>
        <p:spPr>
          <a:xfrm>
            <a:off x="6590099" y="1629243"/>
            <a:ext cx="4894762" cy="3960000"/>
          </a:xfrm>
          <a:prstGeom prst="rect">
            <a:avLst/>
          </a:prstGeom>
        </p:spPr>
      </p:pic>
      <p:pic>
        <p:nvPicPr>
          <p:cNvPr id="10" name="圖片 9" descr="一張含有 文字, 行, 繪圖, 圖表 的圖片&#10;&#10;AI 產生的內容可能不正確。">
            <a:extLst>
              <a:ext uri="{FF2B5EF4-FFF2-40B4-BE49-F238E27FC236}">
                <a16:creationId xmlns:a16="http://schemas.microsoft.com/office/drawing/2014/main" id="{31934D06-A28D-4571-647C-37C12E0827D9}"/>
              </a:ext>
            </a:extLst>
          </p:cNvPr>
          <p:cNvPicPr>
            <a:picLocks noChangeAspect="1"/>
          </p:cNvPicPr>
          <p:nvPr/>
        </p:nvPicPr>
        <p:blipFill>
          <a:blip r:embed="rId6">
            <a:extLst>
              <a:ext uri="{28A0092B-C50C-407E-A947-70E740481C1C}">
                <a14:useLocalDpi xmlns:a14="http://schemas.microsoft.com/office/drawing/2010/main" val="0"/>
              </a:ext>
            </a:extLst>
          </a:blip>
          <a:srcRect l="2880" t="2982" r="7126"/>
          <a:stretch/>
        </p:blipFill>
        <p:spPr>
          <a:xfrm>
            <a:off x="837965" y="1664208"/>
            <a:ext cx="4897789" cy="3960000"/>
          </a:xfrm>
          <a:prstGeom prst="rect">
            <a:avLst/>
          </a:prstGeom>
        </p:spPr>
      </p:pic>
    </p:spTree>
    <p:extLst>
      <p:ext uri="{BB962C8B-B14F-4D97-AF65-F5344CB8AC3E}">
        <p14:creationId xmlns:p14="http://schemas.microsoft.com/office/powerpoint/2010/main" val="31638336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7FB102-D1D7-7846-6412-16457B77C6F0}"/>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BC5C9014-3ECD-8593-AE74-4F4701D56F52}"/>
              </a:ext>
            </a:extLst>
          </p:cNvPr>
          <p:cNvSpPr>
            <a:spLocks noGrp="1"/>
          </p:cNvSpPr>
          <p:nvPr>
            <p:ph type="sldNum" sz="quarter" idx="10"/>
          </p:nvPr>
        </p:nvSpPr>
        <p:spPr/>
        <p:txBody>
          <a:bodyPr/>
          <a:lstStyle/>
          <a:p>
            <a:fld id="{280088F6-7C6C-4B38-8F53-C0D87CD1D86B}" type="slidenum">
              <a:rPr lang="zh-TW" altLang="en-US" smtClean="0"/>
              <a:pPr/>
              <a:t>39</a:t>
            </a:fld>
            <a:endParaRPr lang="zh-TW" altLang="en-US" dirty="0"/>
          </a:p>
        </p:txBody>
      </p:sp>
      <p:sp>
        <p:nvSpPr>
          <p:cNvPr id="3" name="文字方塊 2">
            <a:extLst>
              <a:ext uri="{FF2B5EF4-FFF2-40B4-BE49-F238E27FC236}">
                <a16:creationId xmlns:a16="http://schemas.microsoft.com/office/drawing/2014/main" id="{90EA7E63-8E5C-462E-F236-9BCD4DCB38E0}"/>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Enhanced Structure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 name="圖片 5" descr="一張含有 文字, 行, 繪圖, 圖表 的圖片&#10;&#10;AI 產生的內容可能不正確。">
            <a:extLst>
              <a:ext uri="{FF2B5EF4-FFF2-40B4-BE49-F238E27FC236}">
                <a16:creationId xmlns:a16="http://schemas.microsoft.com/office/drawing/2014/main" id="{130B5D99-59A1-3170-6241-F71FB980CB09}"/>
              </a:ext>
            </a:extLst>
          </p:cNvPr>
          <p:cNvPicPr>
            <a:picLocks noChangeAspect="1"/>
          </p:cNvPicPr>
          <p:nvPr/>
        </p:nvPicPr>
        <p:blipFill>
          <a:blip r:embed="rId4">
            <a:extLst>
              <a:ext uri="{28A0092B-C50C-407E-A947-70E740481C1C}">
                <a14:useLocalDpi xmlns:a14="http://schemas.microsoft.com/office/drawing/2010/main" val="0"/>
              </a:ext>
            </a:extLst>
          </a:blip>
          <a:srcRect l="3403" t="2596" r="7099"/>
          <a:stretch/>
        </p:blipFill>
        <p:spPr>
          <a:xfrm>
            <a:off x="859537" y="1629243"/>
            <a:ext cx="4851391" cy="3960000"/>
          </a:xfrm>
          <a:prstGeom prst="rect">
            <a:avLst/>
          </a:prstGeom>
        </p:spPr>
      </p:pic>
      <p:pic>
        <p:nvPicPr>
          <p:cNvPr id="8" name="圖片 7" descr="\documentclass{article}&#10;\usepackage{amsmath, xcolor}&#10;\pagestyle{empty}&#10;\begin{document}&#10;\begin{itemize}&#10;\item Payload : PEG-P1&#10;\item Extra   : BCH-E2&#10;\end{itemize}&#10;&#10;\end{document}" title="IguanaTex Bitmap Display">
            <a:extLst>
              <a:ext uri="{FF2B5EF4-FFF2-40B4-BE49-F238E27FC236}">
                <a16:creationId xmlns:a16="http://schemas.microsoft.com/office/drawing/2014/main" id="{BA13ECCF-80E9-C5BA-9CE4-3CF3C3EE3906}"/>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371950" y="1069657"/>
            <a:ext cx="1421156" cy="425011"/>
          </a:xfrm>
          <a:prstGeom prst="rect">
            <a:avLst/>
          </a:prstGeom>
        </p:spPr>
      </p:pic>
      <p:pic>
        <p:nvPicPr>
          <p:cNvPr id="12" name="圖片 11" descr="一張含有 文字, 行, 螢幕擷取畫面, 繪圖 的圖片&#10;&#10;AI 產生的內容可能不正確。">
            <a:extLst>
              <a:ext uri="{FF2B5EF4-FFF2-40B4-BE49-F238E27FC236}">
                <a16:creationId xmlns:a16="http://schemas.microsoft.com/office/drawing/2014/main" id="{76815CE4-1B1F-D8D8-9AF3-CC5B7BCB7E73}"/>
              </a:ext>
            </a:extLst>
          </p:cNvPr>
          <p:cNvPicPr>
            <a:picLocks noChangeAspect="1"/>
          </p:cNvPicPr>
          <p:nvPr/>
        </p:nvPicPr>
        <p:blipFill>
          <a:blip r:embed="rId6">
            <a:extLst>
              <a:ext uri="{28A0092B-C50C-407E-A947-70E740481C1C}">
                <a14:useLocalDpi xmlns:a14="http://schemas.microsoft.com/office/drawing/2010/main" val="0"/>
              </a:ext>
            </a:extLst>
          </a:blip>
          <a:srcRect l="2718" t="2596" r="5728"/>
          <a:stretch/>
        </p:blipFill>
        <p:spPr>
          <a:xfrm>
            <a:off x="6576810" y="1629243"/>
            <a:ext cx="4962917" cy="3960000"/>
          </a:xfrm>
          <a:prstGeom prst="rect">
            <a:avLst/>
          </a:prstGeom>
        </p:spPr>
      </p:pic>
    </p:spTree>
    <p:extLst>
      <p:ext uri="{BB962C8B-B14F-4D97-AF65-F5344CB8AC3E}">
        <p14:creationId xmlns:p14="http://schemas.microsoft.com/office/powerpoint/2010/main" val="2501762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FE02C8-BB80-75D1-2171-0404A81362BF}"/>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2985A305-B338-4310-DF9E-1BF9564F5E90}"/>
              </a:ext>
            </a:extLst>
          </p:cNvPr>
          <p:cNvSpPr>
            <a:spLocks noGrp="1"/>
          </p:cNvSpPr>
          <p:nvPr>
            <p:ph type="sldNum" sz="quarter" idx="10"/>
          </p:nvPr>
        </p:nvSpPr>
        <p:spPr/>
        <p:txBody>
          <a:bodyPr/>
          <a:lstStyle/>
          <a:p>
            <a:fld id="{280088F6-7C6C-4B38-8F53-C0D87CD1D86B}" type="slidenum">
              <a:rPr lang="zh-TW" altLang="en-US" smtClean="0"/>
              <a:pPr/>
              <a:t>4</a:t>
            </a:fld>
            <a:endParaRPr lang="zh-TW" altLang="en-US" dirty="0"/>
          </a:p>
        </p:txBody>
      </p:sp>
      <p:sp>
        <p:nvSpPr>
          <p:cNvPr id="4" name="文字方塊 3">
            <a:extLst>
              <a:ext uri="{FF2B5EF4-FFF2-40B4-BE49-F238E27FC236}">
                <a16:creationId xmlns:a16="http://schemas.microsoft.com/office/drawing/2014/main" id="{6E7FB58E-911B-FDE8-4192-55430B121C5A}"/>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 name="圖片 2"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400113CD-B399-0223-D430-8E1B6E004B22}"/>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6010231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432431-B0EE-A78A-28B7-BE876CC178B3}"/>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E074D37-0A38-49A0-1979-E7C936CA01B4}"/>
              </a:ext>
            </a:extLst>
          </p:cNvPr>
          <p:cNvSpPr>
            <a:spLocks noGrp="1"/>
          </p:cNvSpPr>
          <p:nvPr>
            <p:ph type="sldNum" sz="quarter" idx="10"/>
          </p:nvPr>
        </p:nvSpPr>
        <p:spPr/>
        <p:txBody>
          <a:bodyPr/>
          <a:lstStyle/>
          <a:p>
            <a:fld id="{280088F6-7C6C-4B38-8F53-C0D87CD1D86B}" type="slidenum">
              <a:rPr lang="zh-TW" altLang="en-US" smtClean="0"/>
              <a:pPr/>
              <a:t>40</a:t>
            </a:fld>
            <a:endParaRPr lang="zh-TW" altLang="en-US" dirty="0"/>
          </a:p>
        </p:txBody>
      </p:sp>
      <p:sp>
        <p:nvSpPr>
          <p:cNvPr id="3" name="文字方塊 2">
            <a:extLst>
              <a:ext uri="{FF2B5EF4-FFF2-40B4-BE49-F238E27FC236}">
                <a16:creationId xmlns:a16="http://schemas.microsoft.com/office/drawing/2014/main" id="{0A9F7013-1404-7F05-EC80-EA3B1582571E}"/>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Enhanced Structure – Observation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10;\usepackage[dvipsnames]{xcolor}&#10;\pagestyle{empty}&#10;\begin{document}&#10;\begin{itemize}&#10;  \item We observed a significant improvement in the performance of the extra bits, while the performance of the payload remained unchanged.&#10;&#10;   \item The Enhanced Structure can be seen as a large parity-check matrix, where both the payload and the extra bits are part of it. This is why the extra bits can perform even better than maximum likelihood decoding.&#10;   &#10;&#10;\end{itemize}&#10;\end{document}&#10;&#10;&#10;&#10;&#10;&#10;&#10;&#10;&#10;" title="IguanaTex Bitmap Display">
            <a:extLst>
              <a:ext uri="{FF2B5EF4-FFF2-40B4-BE49-F238E27FC236}">
                <a16:creationId xmlns:a16="http://schemas.microsoft.com/office/drawing/2014/main" id="{1686D79E-FF80-3669-C640-0FC9DB12E702}"/>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80725" y="1143368"/>
            <a:ext cx="8492554" cy="1677079"/>
          </a:xfrm>
          <a:prstGeom prst="rect">
            <a:avLst/>
          </a:prstGeom>
        </p:spPr>
      </p:pic>
    </p:spTree>
    <p:extLst>
      <p:ext uri="{BB962C8B-B14F-4D97-AF65-F5344CB8AC3E}">
        <p14:creationId xmlns:p14="http://schemas.microsoft.com/office/powerpoint/2010/main" val="11201946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1646BC-4B5D-2246-9948-C4FC7000749C}"/>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A38700B7-294B-15C0-BA2C-1AA5E5CC3869}"/>
              </a:ext>
            </a:extLst>
          </p:cNvPr>
          <p:cNvSpPr>
            <a:spLocks noGrp="1"/>
          </p:cNvSpPr>
          <p:nvPr>
            <p:ph type="sldNum" sz="quarter" idx="10"/>
          </p:nvPr>
        </p:nvSpPr>
        <p:spPr/>
        <p:txBody>
          <a:bodyPr/>
          <a:lstStyle/>
          <a:p>
            <a:fld id="{280088F6-7C6C-4B38-8F53-C0D87CD1D86B}" type="slidenum">
              <a:rPr lang="zh-TW" altLang="en-US" smtClean="0"/>
              <a:pPr/>
              <a:t>41</a:t>
            </a:fld>
            <a:endParaRPr lang="zh-TW" altLang="en-US" dirty="0"/>
          </a:p>
        </p:txBody>
      </p:sp>
      <p:sp>
        <p:nvSpPr>
          <p:cNvPr id="4" name="文字方塊 3">
            <a:extLst>
              <a:ext uri="{FF2B5EF4-FFF2-40B4-BE49-F238E27FC236}">
                <a16:creationId xmlns:a16="http://schemas.microsoft.com/office/drawing/2014/main" id="{99CCFC96-838C-D901-116B-B1B217B31415}"/>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D3492A87-0AD2-50FB-66FC-4672BCB72C13}"/>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4896420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5E50E4-3B48-75F2-7394-3F9DB2B84927}"/>
            </a:ext>
          </a:extLst>
        </p:cNvPr>
        <p:cNvGrpSpPr/>
        <p:nvPr/>
      </p:nvGrpSpPr>
      <p:grpSpPr>
        <a:xfrm>
          <a:off x="0" y="0"/>
          <a:ext cx="0" cy="0"/>
          <a:chOff x="0" y="0"/>
          <a:chExt cx="0" cy="0"/>
        </a:xfrm>
      </p:grpSpPr>
      <p:pic>
        <p:nvPicPr>
          <p:cNvPr id="6" name="圖片 5" descr="一張含有 圖表, 行, 圓形, 圖畫 的圖片&#10;&#10;AI 產生的內容可能不正確。">
            <a:extLst>
              <a:ext uri="{FF2B5EF4-FFF2-40B4-BE49-F238E27FC236}">
                <a16:creationId xmlns:a16="http://schemas.microsoft.com/office/drawing/2014/main" id="{AA40E490-83CA-4909-D225-5555CAB48E5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052760" y="1436393"/>
            <a:ext cx="6853496" cy="5013909"/>
          </a:xfrm>
          <a:prstGeom prst="rect">
            <a:avLst/>
          </a:prstGeom>
        </p:spPr>
      </p:pic>
      <p:sp>
        <p:nvSpPr>
          <p:cNvPr id="2" name="投影片編號版面配置區 1">
            <a:extLst>
              <a:ext uri="{FF2B5EF4-FFF2-40B4-BE49-F238E27FC236}">
                <a16:creationId xmlns:a16="http://schemas.microsoft.com/office/drawing/2014/main" id="{BB935C65-EBD4-8F73-5A56-DF0326364774}"/>
              </a:ext>
            </a:extLst>
          </p:cNvPr>
          <p:cNvSpPr>
            <a:spLocks noGrp="1"/>
          </p:cNvSpPr>
          <p:nvPr>
            <p:ph type="sldNum" sz="quarter" idx="10"/>
          </p:nvPr>
        </p:nvSpPr>
        <p:spPr/>
        <p:txBody>
          <a:bodyPr/>
          <a:lstStyle/>
          <a:p>
            <a:fld id="{280088F6-7C6C-4B38-8F53-C0D87CD1D86B}" type="slidenum">
              <a:rPr lang="zh-TW" altLang="en-US" smtClean="0"/>
              <a:pPr/>
              <a:t>42</a:t>
            </a:fld>
            <a:endParaRPr lang="zh-TW" altLang="en-US" dirty="0"/>
          </a:p>
        </p:txBody>
      </p:sp>
      <p:sp>
        <p:nvSpPr>
          <p:cNvPr id="4" name="文字方塊 3">
            <a:extLst>
              <a:ext uri="{FF2B5EF4-FFF2-40B4-BE49-F238E27FC236}">
                <a16:creationId xmlns:a16="http://schemas.microsoft.com/office/drawing/2014/main" id="{4DB73ECE-8B8F-2C96-D3F7-4AEB1A8E8369}"/>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&amp; Enhanced Structure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68" name="圖片 67" descr="\documentclass{article}&#10;\usepackage{amsmath, xcolor}&#10;\pagestyle{empty}&#10;\begin{document}&#10;&#10;Combine Tanner Graph : &#10;&#10;\end{document}" title="IguanaTex Bitmap Display">
            <a:extLst>
              <a:ext uri="{FF2B5EF4-FFF2-40B4-BE49-F238E27FC236}">
                <a16:creationId xmlns:a16="http://schemas.microsoft.com/office/drawing/2014/main" id="{AA54F60F-67D0-7E41-A79B-AA92C760DEA1}"/>
              </a:ext>
            </a:extLst>
          </p:cNvPr>
          <p:cNvPicPr>
            <a:picLocks noChangeAspect="1"/>
          </p:cNvPicPr>
          <p:nvPr>
            <p:custDataLst>
              <p:tags r:id="rId1"/>
            </p:custDataLst>
          </p:nvPr>
        </p:nvPicPr>
        <p:blipFill>
          <a:blip r:embed="rId14">
            <a:extLst>
              <a:ext uri="{28A0092B-C50C-407E-A947-70E740481C1C}">
                <a14:useLocalDpi xmlns:a14="http://schemas.microsoft.com/office/drawing/2010/main" val="0"/>
              </a:ext>
            </a:extLst>
          </a:blip>
          <a:stretch>
            <a:fillRect/>
          </a:stretch>
        </p:blipFill>
        <p:spPr>
          <a:xfrm>
            <a:off x="191387" y="946201"/>
            <a:ext cx="2825128" cy="231710"/>
          </a:xfrm>
          <a:prstGeom prst="rect">
            <a:avLst/>
          </a:prstGeom>
        </p:spPr>
      </p:pic>
      <p:sp>
        <p:nvSpPr>
          <p:cNvPr id="11" name="矩形 10">
            <a:extLst>
              <a:ext uri="{FF2B5EF4-FFF2-40B4-BE49-F238E27FC236}">
                <a16:creationId xmlns:a16="http://schemas.microsoft.com/office/drawing/2014/main" id="{909CA3F4-106B-1F93-36CB-A989E7C73BDD}"/>
              </a:ext>
            </a:extLst>
          </p:cNvPr>
          <p:cNvSpPr/>
          <p:nvPr/>
        </p:nvSpPr>
        <p:spPr>
          <a:xfrm>
            <a:off x="1965960" y="1641267"/>
            <a:ext cx="4765070" cy="1856232"/>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10A55C12-E89C-2F81-F618-2FFA5648ED78}"/>
              </a:ext>
            </a:extLst>
          </p:cNvPr>
          <p:cNvSpPr/>
          <p:nvPr/>
        </p:nvSpPr>
        <p:spPr>
          <a:xfrm>
            <a:off x="6894576" y="1641267"/>
            <a:ext cx="1344168" cy="1856232"/>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3" name="圖片 12" descr="\documentclass{article}&#10;\usepackage{amsmath, xcolor}&#10;\pagestyle{empty}&#10;\begin{document}&#10;&#10;Payload Tanner Graph &#10;&#10;\end{document}" title="IguanaTex Bitmap Display">
            <a:extLst>
              <a:ext uri="{FF2B5EF4-FFF2-40B4-BE49-F238E27FC236}">
                <a16:creationId xmlns:a16="http://schemas.microsoft.com/office/drawing/2014/main" id="{D137BE23-903F-DA1A-BE46-C155D63290B4}"/>
              </a:ext>
            </a:extLst>
          </p:cNvPr>
          <p:cNvPicPr>
            <a:picLocks noChangeAspect="1"/>
          </p:cNvPicPr>
          <p:nvPr>
            <p:custDataLst>
              <p:tags r:id="rId2"/>
            </p:custDataLst>
          </p:nvPr>
        </p:nvPicPr>
        <p:blipFill>
          <a:blip r:embed="rId15">
            <a:extLst>
              <a:ext uri="{28A0092B-C50C-407E-A947-70E740481C1C}">
                <a14:useLocalDpi xmlns:a14="http://schemas.microsoft.com/office/drawing/2010/main" val="0"/>
              </a:ext>
            </a:extLst>
          </a:blip>
          <a:stretch>
            <a:fillRect/>
          </a:stretch>
        </p:blipFill>
        <p:spPr>
          <a:xfrm>
            <a:off x="3508695" y="1451160"/>
            <a:ext cx="1766400" cy="161067"/>
          </a:xfrm>
          <a:prstGeom prst="rect">
            <a:avLst/>
          </a:prstGeom>
        </p:spPr>
      </p:pic>
      <p:pic>
        <p:nvPicPr>
          <p:cNvPr id="14" name="圖片 13" descr="\documentclass{article}&#10;\usepackage{amsmath, xcolor}&#10;\pagestyle{empty}&#10;\begin{document}&#10;&#10;Extra Tanner Graph &#10;&#10;\end{document}" title="IguanaTex Bitmap Display">
            <a:extLst>
              <a:ext uri="{FF2B5EF4-FFF2-40B4-BE49-F238E27FC236}">
                <a16:creationId xmlns:a16="http://schemas.microsoft.com/office/drawing/2014/main" id="{0602399C-76AB-0928-B81A-EFC3F19E0CCE}"/>
              </a:ext>
            </a:extLst>
          </p:cNvPr>
          <p:cNvPicPr>
            <a:picLocks noChangeAspect="1"/>
          </p:cNvPicPr>
          <p:nvPr>
            <p:custDataLst>
              <p:tags r:id="rId3"/>
            </p:custDataLst>
          </p:nvPr>
        </p:nvPicPr>
        <p:blipFill>
          <a:blip r:embed="rId16">
            <a:extLst>
              <a:ext uri="{28A0092B-C50C-407E-A947-70E740481C1C}">
                <a14:useLocalDpi xmlns:a14="http://schemas.microsoft.com/office/drawing/2010/main" val="0"/>
              </a:ext>
            </a:extLst>
          </a:blip>
          <a:stretch>
            <a:fillRect/>
          </a:stretch>
        </p:blipFill>
        <p:spPr>
          <a:xfrm>
            <a:off x="6743563" y="1436393"/>
            <a:ext cx="1589333" cy="158934"/>
          </a:xfrm>
          <a:prstGeom prst="rect">
            <a:avLst/>
          </a:prstGeom>
        </p:spPr>
      </p:pic>
      <p:pic>
        <p:nvPicPr>
          <p:cNvPr id="25" name="圖片 24" descr="\documentclass{article}&#10;\usepackage{amsmath, xcolor}&#10;\pagestyle{empty}&#10;\begin{document}&#10;\begin{itemize}&#10;\item filled circles(black): unpunctured variable nodes&#10;\item unfilled circles(white \&amp; yellow): punctured variable nodes&#10;\end{itemize}&#10;&#10;\end{document}" title="IguanaTex Bitmap Display">
            <a:extLst>
              <a:ext uri="{FF2B5EF4-FFF2-40B4-BE49-F238E27FC236}">
                <a16:creationId xmlns:a16="http://schemas.microsoft.com/office/drawing/2014/main" id="{DEF8D49A-5FCD-261E-AD08-BAB1CF8A61EA}"/>
              </a:ext>
            </a:extLst>
          </p:cNvPr>
          <p:cNvPicPr>
            <a:picLocks noChangeAspect="1"/>
          </p:cNvPicPr>
          <p:nvPr>
            <p:custDataLst>
              <p:tags r:id="rId4"/>
            </p:custDataLst>
          </p:nvPr>
        </p:nvPicPr>
        <p:blipFill>
          <a:blip r:embed="rId17">
            <a:extLst>
              <a:ext uri="{28A0092B-C50C-407E-A947-70E740481C1C}">
                <a14:useLocalDpi xmlns:a14="http://schemas.microsoft.com/office/drawing/2010/main" val="0"/>
              </a:ext>
            </a:extLst>
          </a:blip>
          <a:stretch>
            <a:fillRect/>
          </a:stretch>
        </p:blipFill>
        <p:spPr>
          <a:xfrm>
            <a:off x="423767" y="3761085"/>
            <a:ext cx="4103883" cy="468169"/>
          </a:xfrm>
          <a:prstGeom prst="rect">
            <a:avLst/>
          </a:prstGeom>
        </p:spPr>
      </p:pic>
      <p:pic>
        <p:nvPicPr>
          <p:cNvPr id="31" name="圖片 30" descr="\documentclass{article}&#10;\usepackage{amsmath, xcolor,bm}&#10;\pagestyle{empty}&#10;\begin{document}&#10;&#10;&#10;\[&#10;\bm{H}_{Combine}:\quad&#10;\begin{bmatrix}&#10;\bm{H}_{\text{payload}} &amp; \bm{0}                  &amp; \bm{0}   &amp; \bm{0}   &amp; \bm{0} \\[6pt]&#10;\bm{0}                  &amp; \bm{H}_{\text{extra}}   &amp; \bm{0}   &amp; \bm{0}   &amp; \bm{0} \\[6pt]&#10;\bm{M}_{\text{Puncpos}} &amp; \bm{M}_{\text{extrapunc}} &amp; \bm{I}   &amp; \bm{0}   &amp; \bm{0} \\[6pt]&#10;\bm{M}_{\text{Enhanced1}} &amp; \bm{I}                  &amp; \bm{0}   &amp; \bm{I}   &amp; \bm{0} \\[6pt]&#10;\bm{M}_{\text{Enhanced2}} &amp; \bm{0}                  &amp; \bm{0}   &amp; \bm{I}   &amp; \bm{I} \\[6pt]&#10;&#10;\end{bmatrix}&#10;\]&#10;&#10;&#10;\end{document}" title="IguanaTex Bitmap Display">
            <a:extLst>
              <a:ext uri="{FF2B5EF4-FFF2-40B4-BE49-F238E27FC236}">
                <a16:creationId xmlns:a16="http://schemas.microsoft.com/office/drawing/2014/main" id="{49CF59D9-0E5A-2A1B-69C0-90C3D30F529A}"/>
              </a:ext>
            </a:extLst>
          </p:cNvPr>
          <p:cNvPicPr>
            <a:picLocks noChangeAspect="1"/>
          </p:cNvPicPr>
          <p:nvPr>
            <p:custDataLst>
              <p:tags r:id="rId5"/>
            </p:custDataLst>
          </p:nvPr>
        </p:nvPicPr>
        <p:blipFill>
          <a:blip r:embed="rId18">
            <a:extLst>
              <a:ext uri="{28A0092B-C50C-407E-A947-70E740481C1C}">
                <a14:useLocalDpi xmlns:a14="http://schemas.microsoft.com/office/drawing/2010/main" val="0"/>
              </a:ext>
            </a:extLst>
          </a:blip>
          <a:stretch>
            <a:fillRect/>
          </a:stretch>
        </p:blipFill>
        <p:spPr>
          <a:xfrm>
            <a:off x="423767" y="4440722"/>
            <a:ext cx="5125030" cy="2048914"/>
          </a:xfrm>
          <a:prstGeom prst="rect">
            <a:avLst/>
          </a:prstGeom>
        </p:spPr>
      </p:pic>
      <p:sp>
        <p:nvSpPr>
          <p:cNvPr id="16" name="橢圓 15">
            <a:extLst>
              <a:ext uri="{FF2B5EF4-FFF2-40B4-BE49-F238E27FC236}">
                <a16:creationId xmlns:a16="http://schemas.microsoft.com/office/drawing/2014/main" id="{664BDE50-55A0-AD1D-9EE6-549E8EB40077}"/>
              </a:ext>
            </a:extLst>
          </p:cNvPr>
          <p:cNvSpPr/>
          <p:nvPr/>
        </p:nvSpPr>
        <p:spPr>
          <a:xfrm>
            <a:off x="4960143" y="3098006"/>
            <a:ext cx="280800" cy="280921"/>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8" name="橢圓 17">
            <a:extLst>
              <a:ext uri="{FF2B5EF4-FFF2-40B4-BE49-F238E27FC236}">
                <a16:creationId xmlns:a16="http://schemas.microsoft.com/office/drawing/2014/main" id="{C19B3F44-831E-23DD-F7DE-6F8498E064E8}"/>
              </a:ext>
            </a:extLst>
          </p:cNvPr>
          <p:cNvSpPr/>
          <p:nvPr/>
        </p:nvSpPr>
        <p:spPr>
          <a:xfrm>
            <a:off x="5926930" y="3095785"/>
            <a:ext cx="280800" cy="280921"/>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9" name="橢圓 18">
            <a:extLst>
              <a:ext uri="{FF2B5EF4-FFF2-40B4-BE49-F238E27FC236}">
                <a16:creationId xmlns:a16="http://schemas.microsoft.com/office/drawing/2014/main" id="{09AA34BC-B9D8-82E8-8DC4-80A95408C745}"/>
              </a:ext>
            </a:extLst>
          </p:cNvPr>
          <p:cNvSpPr/>
          <p:nvPr/>
        </p:nvSpPr>
        <p:spPr>
          <a:xfrm>
            <a:off x="6202968" y="4818699"/>
            <a:ext cx="280800" cy="280921"/>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0" name="橢圓 19">
            <a:extLst>
              <a:ext uri="{FF2B5EF4-FFF2-40B4-BE49-F238E27FC236}">
                <a16:creationId xmlns:a16="http://schemas.microsoft.com/office/drawing/2014/main" id="{4557655A-AA1D-44C7-2FA1-79C199A8B2D0}"/>
              </a:ext>
            </a:extLst>
          </p:cNvPr>
          <p:cNvSpPr/>
          <p:nvPr/>
        </p:nvSpPr>
        <p:spPr>
          <a:xfrm>
            <a:off x="7590852" y="4816562"/>
            <a:ext cx="280800" cy="280921"/>
          </a:xfrm>
          <a:prstGeom prst="ellipse">
            <a:avLst/>
          </a:prstGeom>
          <a:solidFill>
            <a:schemeClr val="accent2">
              <a:lumMod val="60000"/>
              <a:lumOff val="40000"/>
            </a:schemeClr>
          </a:solidFill>
          <a:ln w="6350">
            <a:solidFill>
              <a:srgbClr val="2422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1" name="矩形 20">
            <a:extLst>
              <a:ext uri="{FF2B5EF4-FFF2-40B4-BE49-F238E27FC236}">
                <a16:creationId xmlns:a16="http://schemas.microsoft.com/office/drawing/2014/main" id="{601D2DCA-40FC-2196-7410-469B178FC2F8}"/>
              </a:ext>
            </a:extLst>
          </p:cNvPr>
          <p:cNvSpPr/>
          <p:nvPr/>
        </p:nvSpPr>
        <p:spPr>
          <a:xfrm>
            <a:off x="1796849" y="1397059"/>
            <a:ext cx="7450846" cy="2258432"/>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6" name="圖片 25" descr="\documentclass{article}&#10;\usepackage{amsmath, xcolor}&#10;\pagestyle{empty}&#10;\begin{document}&#10;&#10;Partial-Extra Structure&#10;\end{document}" title="IguanaTex Bitmap Display">
            <a:extLst>
              <a:ext uri="{FF2B5EF4-FFF2-40B4-BE49-F238E27FC236}">
                <a16:creationId xmlns:a16="http://schemas.microsoft.com/office/drawing/2014/main" id="{0C05A6A0-082F-6E08-F425-6178F3438B1F}"/>
              </a:ext>
            </a:extLst>
          </p:cNvPr>
          <p:cNvPicPr>
            <a:picLocks noChangeAspect="1"/>
          </p:cNvPicPr>
          <p:nvPr>
            <p:custDataLst>
              <p:tags r:id="rId6"/>
            </p:custDataLst>
          </p:nvPr>
        </p:nvPicPr>
        <p:blipFill>
          <a:blip r:embed="rId19">
            <a:extLst>
              <a:ext uri="{28A0092B-C50C-407E-A947-70E740481C1C}">
                <a14:useLocalDpi xmlns:a14="http://schemas.microsoft.com/office/drawing/2010/main" val="0"/>
              </a:ext>
            </a:extLst>
          </a:blip>
          <a:stretch>
            <a:fillRect/>
          </a:stretch>
        </p:blipFill>
        <p:spPr>
          <a:xfrm>
            <a:off x="5434263" y="1180831"/>
            <a:ext cx="1806933" cy="129067"/>
          </a:xfrm>
          <a:prstGeom prst="rect">
            <a:avLst/>
          </a:prstGeom>
        </p:spPr>
      </p:pic>
      <p:pic>
        <p:nvPicPr>
          <p:cNvPr id="3" name="圖片 2" descr="\documentclass{article}&#10;\usepackage{amsmath, xcolor,bm}&#10;\pagestyle{empty}&#10;\begin{document}&#10;&#10;$M_{puncpos} $ each row degree is 1.&#10;&#10;\end{document}" title="IguanaTex Bitmap Display">
            <a:extLst>
              <a:ext uri="{FF2B5EF4-FFF2-40B4-BE49-F238E27FC236}">
                <a16:creationId xmlns:a16="http://schemas.microsoft.com/office/drawing/2014/main" id="{C963E9F2-C971-BDB8-E53C-50DE5A0A3D1F}"/>
              </a:ext>
            </a:extLst>
          </p:cNvPr>
          <p:cNvPicPr>
            <a:picLocks noChangeAspect="1"/>
          </p:cNvPicPr>
          <p:nvPr>
            <p:custDataLst>
              <p:tags r:id="rId7"/>
            </p:custDataLst>
          </p:nvPr>
        </p:nvPicPr>
        <p:blipFill>
          <a:blip r:embed="rId20">
            <a:extLst>
              <a:ext uri="{28A0092B-C50C-407E-A947-70E740481C1C}">
                <a14:useLocalDpi xmlns:a14="http://schemas.microsoft.com/office/drawing/2010/main" val="0"/>
              </a:ext>
            </a:extLst>
          </a:blip>
          <a:stretch>
            <a:fillRect/>
          </a:stretch>
        </p:blipFill>
        <p:spPr>
          <a:xfrm>
            <a:off x="8332896" y="4735191"/>
            <a:ext cx="3010286" cy="223543"/>
          </a:xfrm>
          <a:prstGeom prst="rect">
            <a:avLst/>
          </a:prstGeom>
        </p:spPr>
      </p:pic>
      <p:pic>
        <p:nvPicPr>
          <p:cNvPr id="5" name="圖片 4" descr="\documentclass{article}&#10;\usepackage{amsmath, xcolor,bm}&#10;\pagestyle{empty}&#10;\begin{document}&#10;&#10;$M_{Enhanced1} $ each row degree is 1.&#10;&#10;\end{document}" title="IguanaTex Bitmap Display">
            <a:extLst>
              <a:ext uri="{FF2B5EF4-FFF2-40B4-BE49-F238E27FC236}">
                <a16:creationId xmlns:a16="http://schemas.microsoft.com/office/drawing/2014/main" id="{2118C76F-9B90-B066-BC18-83ACE5061413}"/>
              </a:ext>
            </a:extLst>
          </p:cNvPr>
          <p:cNvPicPr>
            <a:picLocks noChangeAspect="1"/>
          </p:cNvPicPr>
          <p:nvPr>
            <p:custDataLst>
              <p:tags r:id="rId8"/>
            </p:custDataLst>
          </p:nvPr>
        </p:nvPicPr>
        <p:blipFill>
          <a:blip r:embed="rId21">
            <a:extLst>
              <a:ext uri="{28A0092B-C50C-407E-A947-70E740481C1C}">
                <a14:useLocalDpi xmlns:a14="http://schemas.microsoft.com/office/drawing/2010/main" val="0"/>
              </a:ext>
            </a:extLst>
          </a:blip>
          <a:stretch>
            <a:fillRect/>
          </a:stretch>
        </p:blipFill>
        <p:spPr>
          <a:xfrm>
            <a:off x="8332896" y="5217264"/>
            <a:ext cx="3270858" cy="204343"/>
          </a:xfrm>
          <a:prstGeom prst="rect">
            <a:avLst/>
          </a:prstGeom>
        </p:spPr>
      </p:pic>
      <p:pic>
        <p:nvPicPr>
          <p:cNvPr id="7" name="圖片 6" descr="\documentclass{article}&#10;\usepackage{amsmath, xcolor,bm}&#10;\pagestyle{empty}&#10;\begin{document}&#10;&#10;$M_{Enhanced2} $ each row degree is 1.&#10;&#10;\end{document}" title="IguanaTex Bitmap Display">
            <a:extLst>
              <a:ext uri="{FF2B5EF4-FFF2-40B4-BE49-F238E27FC236}">
                <a16:creationId xmlns:a16="http://schemas.microsoft.com/office/drawing/2014/main" id="{FC16656F-D5C9-D14D-0966-8FBB6B746B55}"/>
              </a:ext>
            </a:extLst>
          </p:cNvPr>
          <p:cNvPicPr>
            <a:picLocks noChangeAspect="1"/>
          </p:cNvPicPr>
          <p:nvPr>
            <p:custDataLst>
              <p:tags r:id="rId9"/>
            </p:custDataLst>
          </p:nvPr>
        </p:nvPicPr>
        <p:blipFill>
          <a:blip r:embed="rId22">
            <a:extLst>
              <a:ext uri="{28A0092B-C50C-407E-A947-70E740481C1C}">
                <a14:useLocalDpi xmlns:a14="http://schemas.microsoft.com/office/drawing/2010/main" val="0"/>
              </a:ext>
            </a:extLst>
          </a:blip>
          <a:stretch>
            <a:fillRect/>
          </a:stretch>
        </p:blipFill>
        <p:spPr>
          <a:xfrm>
            <a:off x="8332896" y="5682546"/>
            <a:ext cx="3270859" cy="204343"/>
          </a:xfrm>
          <a:prstGeom prst="rect">
            <a:avLst/>
          </a:prstGeom>
        </p:spPr>
      </p:pic>
      <p:pic>
        <p:nvPicPr>
          <p:cNvPr id="10" name="圖片 9" descr="\documentclass{article}&#10;\usepackage{amsmath, xcolor,bm}&#10;\pagestyle{empty}&#10;\begin{document}&#10;&#10;$M_{extrapunc} $ each row degree is 1.&#10;&#10;\end{document}" title="IguanaTex Bitmap Display">
            <a:extLst>
              <a:ext uri="{FF2B5EF4-FFF2-40B4-BE49-F238E27FC236}">
                <a16:creationId xmlns:a16="http://schemas.microsoft.com/office/drawing/2014/main" id="{1E86C1F3-D564-CD53-F500-9633C4594476}"/>
              </a:ext>
            </a:extLst>
          </p:cNvPr>
          <p:cNvPicPr>
            <a:picLocks noChangeAspect="1"/>
          </p:cNvPicPr>
          <p:nvPr>
            <p:custDataLst>
              <p:tags r:id="rId10"/>
            </p:custDataLst>
          </p:nvPr>
        </p:nvPicPr>
        <p:blipFill>
          <a:blip r:embed="rId23">
            <a:extLst>
              <a:ext uri="{28A0092B-C50C-407E-A947-70E740481C1C}">
                <a14:useLocalDpi xmlns:a14="http://schemas.microsoft.com/office/drawing/2010/main" val="0"/>
              </a:ext>
            </a:extLst>
          </a:blip>
          <a:stretch>
            <a:fillRect/>
          </a:stretch>
        </p:blipFill>
        <p:spPr>
          <a:xfrm>
            <a:off x="8332896" y="6142552"/>
            <a:ext cx="3187202" cy="223543"/>
          </a:xfrm>
          <a:prstGeom prst="rect">
            <a:avLst/>
          </a:prstGeom>
        </p:spPr>
      </p:pic>
    </p:spTree>
    <p:extLst>
      <p:ext uri="{BB962C8B-B14F-4D97-AF65-F5344CB8AC3E}">
        <p14:creationId xmlns:p14="http://schemas.microsoft.com/office/powerpoint/2010/main" val="35363479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C2EA06-1301-E931-BA8E-BD62F212A8F2}"/>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8B849D9D-BE2F-E035-6238-3045B5AEA5BA}"/>
              </a:ext>
            </a:extLst>
          </p:cNvPr>
          <p:cNvSpPr>
            <a:spLocks noGrp="1"/>
          </p:cNvSpPr>
          <p:nvPr>
            <p:ph type="sldNum" sz="quarter" idx="10"/>
          </p:nvPr>
        </p:nvSpPr>
        <p:spPr/>
        <p:txBody>
          <a:bodyPr/>
          <a:lstStyle/>
          <a:p>
            <a:fld id="{280088F6-7C6C-4B38-8F53-C0D87CD1D86B}" type="slidenum">
              <a:rPr lang="zh-TW" altLang="en-US" smtClean="0"/>
              <a:pPr/>
              <a:t>43</a:t>
            </a:fld>
            <a:endParaRPr lang="zh-TW" altLang="en-US" dirty="0"/>
          </a:p>
        </p:txBody>
      </p:sp>
      <p:sp>
        <p:nvSpPr>
          <p:cNvPr id="4" name="文字方塊 3">
            <a:extLst>
              <a:ext uri="{FF2B5EF4-FFF2-40B4-BE49-F238E27FC236}">
                <a16:creationId xmlns:a16="http://schemas.microsoft.com/office/drawing/2014/main" id="{C3C88DC9-CC0E-2087-3F8C-4DA7A40A3260}"/>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&amp; Enhanced Structure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 xcolor}&#10;\pagestyle{empty}&#10;\begin{document}&#10;\begin{itemize}&#10;\item Payload : PEG-P1&#10;\item Extra   : LDPC-E1&#10;\end{itemize}&#10;&#10;\end{document}" title="IguanaTex Bitmap Display">
            <a:extLst>
              <a:ext uri="{FF2B5EF4-FFF2-40B4-BE49-F238E27FC236}">
                <a16:creationId xmlns:a16="http://schemas.microsoft.com/office/drawing/2014/main" id="{4C8E5DAB-F79F-AE39-C968-D196EE2886B9}"/>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71950" y="1069656"/>
            <a:ext cx="1421156" cy="425011"/>
          </a:xfrm>
          <a:prstGeom prst="rect">
            <a:avLst/>
          </a:prstGeom>
        </p:spPr>
      </p:pic>
      <p:pic>
        <p:nvPicPr>
          <p:cNvPr id="15" name="圖片 14" descr="一張含有 文字, 行, 繪圖, 螢幕擷取畫面 的圖片&#10;&#10;AI 產生的內容可能不正確。">
            <a:extLst>
              <a:ext uri="{FF2B5EF4-FFF2-40B4-BE49-F238E27FC236}">
                <a16:creationId xmlns:a16="http://schemas.microsoft.com/office/drawing/2014/main" id="{DA759F17-7C49-A175-5A98-8AE45511D935}"/>
              </a:ext>
            </a:extLst>
          </p:cNvPr>
          <p:cNvPicPr>
            <a:picLocks noChangeAspect="1"/>
          </p:cNvPicPr>
          <p:nvPr/>
        </p:nvPicPr>
        <p:blipFill>
          <a:blip r:embed="rId5">
            <a:extLst>
              <a:ext uri="{28A0092B-C50C-407E-A947-70E740481C1C}">
                <a14:useLocalDpi xmlns:a14="http://schemas.microsoft.com/office/drawing/2010/main" val="0"/>
              </a:ext>
            </a:extLst>
          </a:blip>
          <a:srcRect l="3737" t="3451" r="7267" b="1287"/>
          <a:stretch>
            <a:fillRect/>
          </a:stretch>
        </p:blipFill>
        <p:spPr>
          <a:xfrm>
            <a:off x="837431" y="1724649"/>
            <a:ext cx="4760274" cy="3960000"/>
          </a:xfrm>
          <a:prstGeom prst="rect">
            <a:avLst/>
          </a:prstGeom>
        </p:spPr>
      </p:pic>
      <p:pic>
        <p:nvPicPr>
          <p:cNvPr id="6" name="圖片 5" descr="一張含有 文字, 行, 螢幕擷取畫面, 繪圖 的圖片&#10;&#10;AI 產生的內容可能不正確。">
            <a:extLst>
              <a:ext uri="{FF2B5EF4-FFF2-40B4-BE49-F238E27FC236}">
                <a16:creationId xmlns:a16="http://schemas.microsoft.com/office/drawing/2014/main" id="{5E489FD0-F167-90D2-268B-6F5C226BDA91}"/>
              </a:ext>
            </a:extLst>
          </p:cNvPr>
          <p:cNvPicPr>
            <a:picLocks noChangeAspect="1"/>
          </p:cNvPicPr>
          <p:nvPr/>
        </p:nvPicPr>
        <p:blipFill>
          <a:blip r:embed="rId6">
            <a:extLst>
              <a:ext uri="{28A0092B-C50C-407E-A947-70E740481C1C}">
                <a14:useLocalDpi xmlns:a14="http://schemas.microsoft.com/office/drawing/2010/main" val="0"/>
              </a:ext>
            </a:extLst>
          </a:blip>
          <a:srcRect l="4025" t="2986" r="7316"/>
          <a:stretch>
            <a:fillRect/>
          </a:stretch>
        </p:blipFill>
        <p:spPr>
          <a:xfrm>
            <a:off x="6594297" y="1730226"/>
            <a:ext cx="4878607" cy="3960000"/>
          </a:xfrm>
          <a:prstGeom prst="rect">
            <a:avLst/>
          </a:prstGeom>
        </p:spPr>
      </p:pic>
    </p:spTree>
    <p:extLst>
      <p:ext uri="{BB962C8B-B14F-4D97-AF65-F5344CB8AC3E}">
        <p14:creationId xmlns:p14="http://schemas.microsoft.com/office/powerpoint/2010/main" val="20056144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BF4706-C418-B90F-774D-A4410AA59436}"/>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222D5A42-CE83-92AF-ED5A-7DBD94898929}"/>
              </a:ext>
            </a:extLst>
          </p:cNvPr>
          <p:cNvSpPr>
            <a:spLocks noGrp="1"/>
          </p:cNvSpPr>
          <p:nvPr>
            <p:ph type="sldNum" sz="quarter" idx="10"/>
          </p:nvPr>
        </p:nvSpPr>
        <p:spPr/>
        <p:txBody>
          <a:bodyPr/>
          <a:lstStyle/>
          <a:p>
            <a:fld id="{280088F6-7C6C-4B38-8F53-C0D87CD1D86B}" type="slidenum">
              <a:rPr lang="zh-TW" altLang="en-US" smtClean="0"/>
              <a:pPr/>
              <a:t>44</a:t>
            </a:fld>
            <a:endParaRPr lang="zh-TW" altLang="en-US" dirty="0"/>
          </a:p>
        </p:txBody>
      </p:sp>
      <p:sp>
        <p:nvSpPr>
          <p:cNvPr id="4" name="文字方塊 3">
            <a:extLst>
              <a:ext uri="{FF2B5EF4-FFF2-40B4-BE49-F238E27FC236}">
                <a16:creationId xmlns:a16="http://schemas.microsoft.com/office/drawing/2014/main" id="{5192DF10-0E85-B408-C625-F62A7B04DACF}"/>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&amp; Enhanced Structure – Simulation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3" name="圖片 2" descr="\documentclass{article}&#10;\usepackage{amsmath, xcolor}&#10;\pagestyle{empty}&#10;\begin{document}&#10;\begin{itemize}&#10;\item Payload : PEG-P1&#10;\item Extra   : BCH-E2&#10;\end{itemize}&#10;&#10;\end{document}" title="IguanaTex Bitmap Display">
            <a:extLst>
              <a:ext uri="{FF2B5EF4-FFF2-40B4-BE49-F238E27FC236}">
                <a16:creationId xmlns:a16="http://schemas.microsoft.com/office/drawing/2014/main" id="{4330818F-643D-E855-BC1A-A73080A63195}"/>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71950" y="1069657"/>
            <a:ext cx="1421156" cy="425011"/>
          </a:xfrm>
          <a:prstGeom prst="rect">
            <a:avLst/>
          </a:prstGeom>
        </p:spPr>
      </p:pic>
      <p:pic>
        <p:nvPicPr>
          <p:cNvPr id="7" name="圖片 6" descr="一張含有 文字, 螢幕擷取畫面, 行, 平行 的圖片&#10;&#10;AI 產生的內容可能不正確。">
            <a:extLst>
              <a:ext uri="{FF2B5EF4-FFF2-40B4-BE49-F238E27FC236}">
                <a16:creationId xmlns:a16="http://schemas.microsoft.com/office/drawing/2014/main" id="{DAC184BC-EC8E-BC10-70B4-F6B2958FFB25}"/>
              </a:ext>
            </a:extLst>
          </p:cNvPr>
          <p:cNvPicPr>
            <a:picLocks noChangeAspect="1"/>
          </p:cNvPicPr>
          <p:nvPr/>
        </p:nvPicPr>
        <p:blipFill>
          <a:blip r:embed="rId5">
            <a:extLst>
              <a:ext uri="{28A0092B-C50C-407E-A947-70E740481C1C}">
                <a14:useLocalDpi xmlns:a14="http://schemas.microsoft.com/office/drawing/2010/main" val="0"/>
              </a:ext>
            </a:extLst>
          </a:blip>
          <a:srcRect l="2424" t="3482" r="5494"/>
          <a:stretch/>
        </p:blipFill>
        <p:spPr>
          <a:xfrm>
            <a:off x="6537961" y="1618487"/>
            <a:ext cx="5031443" cy="3960000"/>
          </a:xfrm>
          <a:prstGeom prst="rect">
            <a:avLst/>
          </a:prstGeom>
        </p:spPr>
      </p:pic>
      <p:pic>
        <p:nvPicPr>
          <p:cNvPr id="9" name="圖片 8" descr="一張含有 文字, 行, 繪圖, 圖表 的圖片&#10;&#10;AI 產生的內容可能不正確。">
            <a:extLst>
              <a:ext uri="{FF2B5EF4-FFF2-40B4-BE49-F238E27FC236}">
                <a16:creationId xmlns:a16="http://schemas.microsoft.com/office/drawing/2014/main" id="{334CDD9E-8667-8958-102F-34E236DDCA56}"/>
              </a:ext>
            </a:extLst>
          </p:cNvPr>
          <p:cNvPicPr>
            <a:picLocks noChangeAspect="1"/>
          </p:cNvPicPr>
          <p:nvPr/>
        </p:nvPicPr>
        <p:blipFill>
          <a:blip r:embed="rId6">
            <a:extLst>
              <a:ext uri="{28A0092B-C50C-407E-A947-70E740481C1C}">
                <a14:useLocalDpi xmlns:a14="http://schemas.microsoft.com/office/drawing/2010/main" val="0"/>
              </a:ext>
            </a:extLst>
          </a:blip>
          <a:srcRect l="2749" t="2506" r="6460"/>
          <a:stretch/>
        </p:blipFill>
        <p:spPr>
          <a:xfrm>
            <a:off x="829151" y="1618487"/>
            <a:ext cx="4916975" cy="3960000"/>
          </a:xfrm>
          <a:prstGeom prst="rect">
            <a:avLst/>
          </a:prstGeom>
        </p:spPr>
      </p:pic>
    </p:spTree>
    <p:extLst>
      <p:ext uri="{BB962C8B-B14F-4D97-AF65-F5344CB8AC3E}">
        <p14:creationId xmlns:p14="http://schemas.microsoft.com/office/powerpoint/2010/main" val="29320408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0F71B8-C9DE-F008-257C-9808574359A2}"/>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D2ECB77-C2F8-B701-B488-E3BCCA96AC71}"/>
              </a:ext>
            </a:extLst>
          </p:cNvPr>
          <p:cNvSpPr>
            <a:spLocks noGrp="1"/>
          </p:cNvSpPr>
          <p:nvPr>
            <p:ph type="sldNum" sz="quarter" idx="10"/>
          </p:nvPr>
        </p:nvSpPr>
        <p:spPr/>
        <p:txBody>
          <a:bodyPr/>
          <a:lstStyle/>
          <a:p>
            <a:fld id="{280088F6-7C6C-4B38-8F53-C0D87CD1D86B}" type="slidenum">
              <a:rPr lang="zh-TW" altLang="en-US" smtClean="0"/>
              <a:pPr/>
              <a:t>45</a:t>
            </a:fld>
            <a:endParaRPr lang="zh-TW" altLang="en-US" dirty="0"/>
          </a:p>
        </p:txBody>
      </p:sp>
      <p:sp>
        <p:nvSpPr>
          <p:cNvPr id="3" name="文字方塊 2">
            <a:extLst>
              <a:ext uri="{FF2B5EF4-FFF2-40B4-BE49-F238E27FC236}">
                <a16:creationId xmlns:a16="http://schemas.microsoft.com/office/drawing/2014/main" id="{A6D1E87C-578C-4E50-A1B0-FBB8B08D83F8}"/>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Partial-Extra &amp; Enhanced Structure– Observation</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9" name="圖片 8" descr="\documentclass{article}&#10;\usepackage{amsmath}&#10;&#10;\usepackage[dvipsnames]{xcolor}&#10;\pagestyle{empty}&#10;\begin{document}&#10;\begin{itemize}&#10;  \item After combining the partial-extra structure and the enhanced structure, Extra’s performance shows a significant improvement at low SNR.&#10;&#10;   \item The Combined Structure can be seen as a large parity-check matrix, where both the payload and the extra bits are part of it. This is why the extra bits can perform even better than maximum likelihood decoding.&#10;   &#10;&#10;\end{itemize}&#10;\end{document}&#10;&#10;&#10;&#10;&#10;&#10;&#10;&#10;&#10;" title="IguanaTex Bitmap Display">
            <a:extLst>
              <a:ext uri="{FF2B5EF4-FFF2-40B4-BE49-F238E27FC236}">
                <a16:creationId xmlns:a16="http://schemas.microsoft.com/office/drawing/2014/main" id="{DF55101C-AD73-74B7-98A2-85B2F461A2AB}"/>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380725" y="1143369"/>
            <a:ext cx="8492554" cy="1680183"/>
          </a:xfrm>
          <a:prstGeom prst="rect">
            <a:avLst/>
          </a:prstGeom>
        </p:spPr>
      </p:pic>
    </p:spTree>
    <p:extLst>
      <p:ext uri="{BB962C8B-B14F-4D97-AF65-F5344CB8AC3E}">
        <p14:creationId xmlns:p14="http://schemas.microsoft.com/office/powerpoint/2010/main" val="33359947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D027C0-C928-8F55-BB7A-FC2F8BF27B0A}"/>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4A61D2AF-2D0E-4833-391A-72DF59628AE8}"/>
              </a:ext>
            </a:extLst>
          </p:cNvPr>
          <p:cNvSpPr>
            <a:spLocks noGrp="1"/>
          </p:cNvSpPr>
          <p:nvPr>
            <p:ph type="sldNum" sz="quarter" idx="10"/>
          </p:nvPr>
        </p:nvSpPr>
        <p:spPr/>
        <p:txBody>
          <a:bodyPr/>
          <a:lstStyle/>
          <a:p>
            <a:fld id="{280088F6-7C6C-4B38-8F53-C0D87CD1D86B}" type="slidenum">
              <a:rPr lang="zh-TW" altLang="en-US" smtClean="0"/>
              <a:pPr/>
              <a:t>46</a:t>
            </a:fld>
            <a:endParaRPr lang="zh-TW" altLang="en-US" dirty="0"/>
          </a:p>
        </p:txBody>
      </p:sp>
      <p:sp>
        <p:nvSpPr>
          <p:cNvPr id="4" name="文字方塊 3">
            <a:extLst>
              <a:ext uri="{FF2B5EF4-FFF2-40B4-BE49-F238E27FC236}">
                <a16:creationId xmlns:a16="http://schemas.microsoft.com/office/drawing/2014/main" id="{1752DB5E-1700-81CD-8936-A07A63A0D280}"/>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Outline</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5" name="圖片 4" descr="\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title="IguanaTex Bitmap Display">
            <a:extLst>
              <a:ext uri="{FF2B5EF4-FFF2-40B4-BE49-F238E27FC236}">
                <a16:creationId xmlns:a16="http://schemas.microsoft.com/office/drawing/2014/main" id="{FA615DAC-10AD-5384-D377-2289DC7D9F94}"/>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274160" y="776702"/>
            <a:ext cx="4470848" cy="5168914"/>
          </a:xfrm>
          <a:prstGeom prst="rect">
            <a:avLst/>
          </a:prstGeom>
        </p:spPr>
      </p:pic>
    </p:spTree>
    <p:extLst>
      <p:ext uri="{BB962C8B-B14F-4D97-AF65-F5344CB8AC3E}">
        <p14:creationId xmlns:p14="http://schemas.microsoft.com/office/powerpoint/2010/main" val="19695366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1903DA-594A-F406-A951-467DE808DB27}"/>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EFFC5DC5-1E72-936C-83C4-74B3D8391A1D}"/>
              </a:ext>
            </a:extLst>
          </p:cNvPr>
          <p:cNvSpPr>
            <a:spLocks noGrp="1"/>
          </p:cNvSpPr>
          <p:nvPr>
            <p:ph type="sldNum" sz="quarter" idx="10"/>
          </p:nvPr>
        </p:nvSpPr>
        <p:spPr/>
        <p:txBody>
          <a:bodyPr/>
          <a:lstStyle/>
          <a:p>
            <a:fld id="{280088F6-7C6C-4B38-8F53-C0D87CD1D86B}" type="slidenum">
              <a:rPr lang="zh-TW" altLang="en-US" smtClean="0"/>
              <a:pPr/>
              <a:t>47</a:t>
            </a:fld>
            <a:endParaRPr lang="zh-TW" altLang="en-US" dirty="0"/>
          </a:p>
        </p:txBody>
      </p:sp>
      <p:sp>
        <p:nvSpPr>
          <p:cNvPr id="4" name="文字方塊 3">
            <a:extLst>
              <a:ext uri="{FF2B5EF4-FFF2-40B4-BE49-F238E27FC236}">
                <a16:creationId xmlns:a16="http://schemas.microsoft.com/office/drawing/2014/main" id="{A1C885A2-4B8F-7A76-38EF-CC22A6B75CAA}"/>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Reference</a:t>
            </a:r>
          </a:p>
        </p:txBody>
      </p:sp>
      <p:pic>
        <p:nvPicPr>
          <p:cNvPr id="7" name="圖片 6" descr="\documentclass{article}&#10;\usepackage{amsmath}&#10;\usepackage[dvipsnames]{xcolor}&#10;\pagestyle{empty}&#10;\begin{document}&#10;\begin{itemize}&#10;  \item[{\fontsize{8}{10}\selectfont [1]}]S. Cai, S. Zhao and X. Ma, &quot;Free Ride on LDPC Coded Transmission,&quot; in IEEE Transactions on Information Theory, vol. 68, no. 1, pp. 80-92, Jan. 2022.&#10;&#10;  \item[{\fontsize{8}{10}\selectfont [2]}]L. Zhang, F. Ma and L. L. Cheng, &quot;A Puncturing Scheme for Low-Density Parity-Check Codes Based on 1-SR Nodes,&quot; 2012 IEEE Vehicular Technology Conference (VTC Fall), Quebec City, QC, Canada, 2012.&#10;&#10;\item[{\fontsize{8}{10}\selectfont [3]}]R. Asvadi and A. H. Banihashemi, &quot;A Rate-Compatible Puncturing Scheme for Finite-Length LDPC Codes,&quot; in IEEE Communications Letters, vol. 17, no. 1, pp. 147-150, January 2013.&#10;&#10;\item[{\fontsize{8}{10}\selectfont [4]}]Jeongseok Ha, Jaehong Kim, D. Klinc and S. W. McLaughlin, &quot;Rate-compatible punctured low-density parity-check codes with short block lengths,&quot; in IEEE Transactions on Information Theory, vol. 52, no. 2, pp. 728-738, Feb. 2006&#10;&#10;\item[{\fontsize{8}{10}\selectfont [5]}]H. Li and L. Zheng, &quot;Efficient Puncturing Scheme for Irregular LDPC Codes Based on Serial Schedules,&quot; in IEEE Communications Letters, vol. 19, no. 9, pp. 1508-1511, Sept. 2015&#10;&#10;&#10;&#10;&#10;\end{itemize}&#10;\end{document}" title="IguanaTex Bitmap Display">
            <a:extLst>
              <a:ext uri="{FF2B5EF4-FFF2-40B4-BE49-F238E27FC236}">
                <a16:creationId xmlns:a16="http://schemas.microsoft.com/office/drawing/2014/main" id="{9AFA572C-46F4-D6B5-5CFF-CFDFA3C575D8}"/>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381147" y="907384"/>
            <a:ext cx="7664915" cy="5030395"/>
          </a:xfrm>
          <a:prstGeom prst="rect">
            <a:avLst/>
          </a:prstGeom>
        </p:spPr>
      </p:pic>
    </p:spTree>
    <p:extLst>
      <p:ext uri="{BB962C8B-B14F-4D97-AF65-F5344CB8AC3E}">
        <p14:creationId xmlns:p14="http://schemas.microsoft.com/office/powerpoint/2010/main" val="34115623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456E9-7D30-C30A-4616-E1A84C28F676}"/>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B1FA1C6F-D09C-D675-336F-7878FAD1020C}"/>
              </a:ext>
            </a:extLst>
          </p:cNvPr>
          <p:cNvSpPr>
            <a:spLocks noGrp="1"/>
          </p:cNvSpPr>
          <p:nvPr>
            <p:ph type="sldNum" sz="quarter" idx="10"/>
          </p:nvPr>
        </p:nvSpPr>
        <p:spPr/>
        <p:txBody>
          <a:bodyPr/>
          <a:lstStyle/>
          <a:p>
            <a:fld id="{280088F6-7C6C-4B38-8F53-C0D87CD1D86B}" type="slidenum">
              <a:rPr lang="zh-TW" altLang="en-US" smtClean="0"/>
              <a:pPr/>
              <a:t>48</a:t>
            </a:fld>
            <a:endParaRPr lang="zh-TW" altLang="en-US" dirty="0"/>
          </a:p>
        </p:txBody>
      </p:sp>
      <p:sp>
        <p:nvSpPr>
          <p:cNvPr id="4" name="文字方塊 3">
            <a:extLst>
              <a:ext uri="{FF2B5EF4-FFF2-40B4-BE49-F238E27FC236}">
                <a16:creationId xmlns:a16="http://schemas.microsoft.com/office/drawing/2014/main" id="{F901C8E4-7659-95D9-BBF7-D515FC61B377}"/>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Reference</a:t>
            </a:r>
          </a:p>
        </p:txBody>
      </p:sp>
      <p:pic>
        <p:nvPicPr>
          <p:cNvPr id="5" name="圖片 4" descr="\documentclass{article}&#10;\usepackage{amsmath, xcolor,bm}&#10;\pagestyle{empty}&#10;\begin{document}&#10;&#10;\begin{itemize}&#10;  \item[{\fontsize{8}{10}\selectfont [6]}]Q. Wang, L. Chen and X. Ma, &quot;A new HARQ scheme for 5G systems via interleaved superposition retransmission,&quot; in China Communications, vol. 20, no. 4, pp. 1-11, April 2023&#10;&#10;&#10;&#10;\end{itemize}&#10;\end{document}" title="IguanaTex Bitmap Display">
            <a:extLst>
              <a:ext uri="{FF2B5EF4-FFF2-40B4-BE49-F238E27FC236}">
                <a16:creationId xmlns:a16="http://schemas.microsoft.com/office/drawing/2014/main" id="{A8C50EF7-72F5-E1F8-4AAA-4150A3A1E3F8}"/>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381147" y="907384"/>
            <a:ext cx="7579885" cy="752914"/>
          </a:xfrm>
          <a:prstGeom prst="rect">
            <a:avLst/>
          </a:prstGeom>
        </p:spPr>
      </p:pic>
    </p:spTree>
    <p:extLst>
      <p:ext uri="{BB962C8B-B14F-4D97-AF65-F5344CB8AC3E}">
        <p14:creationId xmlns:p14="http://schemas.microsoft.com/office/powerpoint/2010/main" val="1646461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72DE67B3-18BD-D800-35F8-7556CB68C6E0}"/>
              </a:ext>
            </a:extLst>
          </p:cNvPr>
          <p:cNvSpPr>
            <a:spLocks noGrp="1"/>
          </p:cNvSpPr>
          <p:nvPr>
            <p:ph type="sldNum" sz="quarter" idx="10"/>
          </p:nvPr>
        </p:nvSpPr>
        <p:spPr/>
        <p:txBody>
          <a:bodyPr/>
          <a:lstStyle/>
          <a:p>
            <a:fld id="{280088F6-7C6C-4B38-8F53-C0D87CD1D86B}" type="slidenum">
              <a:rPr lang="zh-TW" altLang="en-US" smtClean="0"/>
              <a:pPr/>
              <a:t>5</a:t>
            </a:fld>
            <a:endParaRPr lang="zh-TW" altLang="en-US" dirty="0"/>
          </a:p>
        </p:txBody>
      </p:sp>
      <p:sp>
        <p:nvSpPr>
          <p:cNvPr id="3" name="文字方塊 2">
            <a:extLst>
              <a:ext uri="{FF2B5EF4-FFF2-40B4-BE49-F238E27FC236}">
                <a16:creationId xmlns:a16="http://schemas.microsoft.com/office/drawing/2014/main" id="{C987F518-99B0-2BE9-8AA7-7128ABD8DCFE}"/>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Concept</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15" name="圖片 14" descr="\documentclass{article}&#10;\usepackage{amsmath}&#10;&#10;\usepackage[dvipsnames]{xcolor}&#10;\pagestyle{empty}&#10;\begin{document}&#10;\begin{itemize}&#10;  \item One simple approach is to encode the extra bits and the payload data separately. This separation is either because the receiver is only interested in the extra bits or because the reliability requirement of the extra bits is higher. The main drawback of such an approach is that it will inevitably lead to an extra consumption of transmission power and bandwidth.&#10;&#10;\item To transmit extra bits along&#10;with LDPC coded data, whereby extra bits are randomly&#10;encoded and then superimposed on LDPC-coded payload data.&#10;Note that by “free-ride”.&#10;\end{itemize}&#10;\end{document}&#10;&#10;&#10;&#10;&#10;&#10;&#10;&#10;&#10;" title="IguanaTex Bitmap Display">
            <a:extLst>
              <a:ext uri="{FF2B5EF4-FFF2-40B4-BE49-F238E27FC236}">
                <a16:creationId xmlns:a16="http://schemas.microsoft.com/office/drawing/2014/main" id="{66655D4A-F112-1093-F98B-008C8700C5EB}"/>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508311" y="1407429"/>
            <a:ext cx="8491008" cy="2605685"/>
          </a:xfrm>
          <a:prstGeom prst="rect">
            <a:avLst/>
          </a:prstGeom>
        </p:spPr>
      </p:pic>
    </p:spTree>
    <p:extLst>
      <p:ext uri="{BB962C8B-B14F-4D97-AF65-F5344CB8AC3E}">
        <p14:creationId xmlns:p14="http://schemas.microsoft.com/office/powerpoint/2010/main" val="1245451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1887DC-2C5B-BB28-7907-5256D7C15898}"/>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CDBE3F91-8839-D96E-509F-47CDD1C5A949}"/>
              </a:ext>
            </a:extLst>
          </p:cNvPr>
          <p:cNvSpPr>
            <a:spLocks noGrp="1"/>
          </p:cNvSpPr>
          <p:nvPr>
            <p:ph type="sldNum" sz="quarter" idx="10"/>
          </p:nvPr>
        </p:nvSpPr>
        <p:spPr/>
        <p:txBody>
          <a:bodyPr/>
          <a:lstStyle/>
          <a:p>
            <a:fld id="{280088F6-7C6C-4B38-8F53-C0D87CD1D86B}" type="slidenum">
              <a:rPr lang="zh-TW" altLang="en-US" smtClean="0"/>
              <a:pPr/>
              <a:t>6</a:t>
            </a:fld>
            <a:endParaRPr lang="zh-TW" altLang="en-US" dirty="0"/>
          </a:p>
        </p:txBody>
      </p:sp>
      <p:sp>
        <p:nvSpPr>
          <p:cNvPr id="3" name="文字方塊 2">
            <a:extLst>
              <a:ext uri="{FF2B5EF4-FFF2-40B4-BE49-F238E27FC236}">
                <a16:creationId xmlns:a16="http://schemas.microsoft.com/office/drawing/2014/main" id="{E79DA9F7-F697-3D4F-CC7E-A5F2A9C0A6D5}"/>
              </a:ext>
            </a:extLst>
          </p:cNvPr>
          <p:cNvSpPr txBox="1"/>
          <p:nvPr/>
        </p:nvSpPr>
        <p:spPr>
          <a:xfrm>
            <a:off x="0" y="0"/>
            <a:ext cx="7800109"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Encoding</a:t>
            </a:r>
            <a:r>
              <a:rPr lang="zh-TW" altLang="en-US" sz="3200" b="1" dirty="0">
                <a:solidFill>
                  <a:schemeClr val="bg1"/>
                </a:solidFill>
                <a:latin typeface="Times New Roman" panose="02020603050405020304" pitchFamily="18" charset="0"/>
                <a:cs typeface="Times New Roman" panose="02020603050405020304" pitchFamily="18" charset="0"/>
              </a:rPr>
              <a:t> </a:t>
            </a:r>
            <a:r>
              <a:rPr lang="en-US" altLang="zh-TW" sz="3200" b="1" dirty="0">
                <a:solidFill>
                  <a:schemeClr val="bg1"/>
                </a:solidFill>
                <a:latin typeface="Times New Roman" panose="02020603050405020304" pitchFamily="18" charset="0"/>
                <a:cs typeface="Times New Roman" panose="02020603050405020304" pitchFamily="18" charset="0"/>
              </a:rPr>
              <a:t>Concept </a:t>
            </a:r>
            <a:r>
              <a:rPr lang="zh-TW" altLang="en-US" sz="3200" b="1" dirty="0">
                <a:solidFill>
                  <a:schemeClr val="bg1"/>
                </a:solidFill>
                <a:latin typeface="Times New Roman" panose="02020603050405020304" pitchFamily="18" charset="0"/>
                <a:cs typeface="Times New Roman" panose="02020603050405020304" pitchFamily="18" charset="0"/>
              </a:rPr>
              <a:t>　</a:t>
            </a:r>
          </a:p>
        </p:txBody>
      </p:sp>
      <p:pic>
        <p:nvPicPr>
          <p:cNvPr id="12" name="圖片 11" descr="\documentclass{article}&#10;\usepackage{amsmath}&#10;\pagestyle{empty}&#10;\usepackage{bm}  % 使用粗體數學符號&#10;\begin{document}&#10;&#10;\noindent&#10;$\bf{{U}} $ : Payload Information Bits&#10;&#10;\noindent&#10;$\bf{{V}} $ : Extra Information Bits&#10;&#10;\noindent&#10;$\bf{{C}} $ : Payload CodeWord&#10;&#10;\noindent&#10;$\bf{{W}} $ : Extra CodeWord&#10;&#10;&#10;\noindent&#10;$\bf{X} $ : Transmit CodeWord&#10;&#10;\noindent&#10;$\bf{Y} $ : Receive signal&#10;&#10;&#10;\noindent&#10;$ \hat{\bf{U}} $ :  Estimated Payload Information bits&#10;&#10;\noindent&#10;$ \hat{\bf{V}} $ :  Estimated Extra Information bits&#10;&#10;&#10;\end{document}" title="IguanaTex Bitmap Display">
            <a:extLst>
              <a:ext uri="{FF2B5EF4-FFF2-40B4-BE49-F238E27FC236}">
                <a16:creationId xmlns:a16="http://schemas.microsoft.com/office/drawing/2014/main" id="{82976ED3-2ED9-A861-1135-83C943D6CC11}"/>
              </a:ext>
            </a:extLst>
          </p:cNvPr>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7800109" y="1169558"/>
            <a:ext cx="4012798" cy="2074972"/>
          </a:xfrm>
          <a:prstGeom prst="rect">
            <a:avLst/>
          </a:prstGeom>
        </p:spPr>
      </p:pic>
      <p:pic>
        <p:nvPicPr>
          <p:cNvPr id="10" name="圖片 9">
            <a:extLst>
              <a:ext uri="{FF2B5EF4-FFF2-40B4-BE49-F238E27FC236}">
                <a16:creationId xmlns:a16="http://schemas.microsoft.com/office/drawing/2014/main" id="{8C9D7967-A87B-EDF0-E7B6-1E76A12EFAF2}"/>
              </a:ext>
            </a:extLst>
          </p:cNvPr>
          <p:cNvPicPr>
            <a:picLocks noChangeAspect="1"/>
          </p:cNvPicPr>
          <p:nvPr/>
        </p:nvPicPr>
        <p:blipFill>
          <a:blip r:embed="rId9"/>
          <a:stretch>
            <a:fillRect/>
          </a:stretch>
        </p:blipFill>
        <p:spPr>
          <a:xfrm>
            <a:off x="2525659" y="3577076"/>
            <a:ext cx="7140682" cy="2509728"/>
          </a:xfrm>
          <a:prstGeom prst="rect">
            <a:avLst/>
          </a:prstGeom>
        </p:spPr>
      </p:pic>
      <p:grpSp>
        <p:nvGrpSpPr>
          <p:cNvPr id="24" name="群組 23">
            <a:extLst>
              <a:ext uri="{FF2B5EF4-FFF2-40B4-BE49-F238E27FC236}">
                <a16:creationId xmlns:a16="http://schemas.microsoft.com/office/drawing/2014/main" id="{58EC4B10-B5A4-977D-2B9A-96AB63911085}"/>
              </a:ext>
            </a:extLst>
          </p:cNvPr>
          <p:cNvGrpSpPr/>
          <p:nvPr/>
        </p:nvGrpSpPr>
        <p:grpSpPr>
          <a:xfrm>
            <a:off x="833500" y="1325287"/>
            <a:ext cx="6335009" cy="1994521"/>
            <a:chOff x="901233" y="1434479"/>
            <a:chExt cx="6335009" cy="1994521"/>
          </a:xfrm>
        </p:grpSpPr>
        <p:grpSp>
          <p:nvGrpSpPr>
            <p:cNvPr id="23" name="群組 22">
              <a:extLst>
                <a:ext uri="{FF2B5EF4-FFF2-40B4-BE49-F238E27FC236}">
                  <a16:creationId xmlns:a16="http://schemas.microsoft.com/office/drawing/2014/main" id="{CABF909C-DBF9-FC74-A01F-46E0D1B1C979}"/>
                </a:ext>
              </a:extLst>
            </p:cNvPr>
            <p:cNvGrpSpPr/>
            <p:nvPr>
              <p:custDataLst>
                <p:tags r:id="rId3"/>
              </p:custDataLst>
            </p:nvPr>
          </p:nvGrpSpPr>
          <p:grpSpPr>
            <a:xfrm>
              <a:off x="901233" y="1434479"/>
              <a:ext cx="6335009" cy="1994521"/>
              <a:chOff x="901233" y="1434479"/>
              <a:chExt cx="6335009" cy="1994521"/>
            </a:xfrm>
          </p:grpSpPr>
          <p:pic>
            <p:nvPicPr>
              <p:cNvPr id="5" name="圖片 4">
                <a:extLst>
                  <a:ext uri="{FF2B5EF4-FFF2-40B4-BE49-F238E27FC236}">
                    <a16:creationId xmlns:a16="http://schemas.microsoft.com/office/drawing/2014/main" id="{0E62C4BF-79AA-07BF-C1D0-20AC63755FDA}"/>
                  </a:ext>
                </a:extLst>
              </p:cNvPr>
              <p:cNvPicPr>
                <a:picLocks noChangeAspect="1"/>
              </p:cNvPicPr>
              <p:nvPr/>
            </p:nvPicPr>
            <p:blipFill>
              <a:blip r:embed="rId10"/>
              <a:stretch>
                <a:fillRect/>
              </a:stretch>
            </p:blipFill>
            <p:spPr>
              <a:xfrm>
                <a:off x="901233" y="1434479"/>
                <a:ext cx="6335009" cy="1695687"/>
              </a:xfrm>
              <a:prstGeom prst="rect">
                <a:avLst/>
              </a:prstGeom>
            </p:spPr>
          </p:pic>
          <p:pic>
            <p:nvPicPr>
              <p:cNvPr id="22" name="圖片 21" descr="\documentclass{article}&#10;\usepackage{amsmath, xcolor}&#10;\pagestyle{empty}&#10;\begin{document}&#10;&#10;Encoding Scheme&#10;&#10;&#10;\end{document}" title="IguanaTex Bitmap Display">
                <a:extLst>
                  <a:ext uri="{FF2B5EF4-FFF2-40B4-BE49-F238E27FC236}">
                    <a16:creationId xmlns:a16="http://schemas.microsoft.com/office/drawing/2014/main" id="{C21A5B8D-A323-B7B8-481D-5EB5BD1DD970}"/>
                  </a:ext>
                </a:extLst>
              </p:cNvPr>
              <p:cNvPicPr>
                <a:picLocks noChangeAspect="1"/>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3032625" y="3221914"/>
                <a:ext cx="1734857" cy="207086"/>
              </a:xfrm>
              <a:prstGeom prst="rect">
                <a:avLst/>
              </a:prstGeom>
            </p:spPr>
          </p:pic>
        </p:grpSp>
        <p:sp>
          <p:nvSpPr>
            <p:cNvPr id="4" name="矩形 3">
              <a:extLst>
                <a:ext uri="{FF2B5EF4-FFF2-40B4-BE49-F238E27FC236}">
                  <a16:creationId xmlns:a16="http://schemas.microsoft.com/office/drawing/2014/main" id="{96E1CBF7-6BD0-9B38-19DF-DC9633F38592}"/>
                </a:ext>
              </a:extLst>
            </p:cNvPr>
            <p:cNvSpPr/>
            <p:nvPr/>
          </p:nvSpPr>
          <p:spPr>
            <a:xfrm>
              <a:off x="3419178" y="1714500"/>
              <a:ext cx="1745488" cy="534924"/>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9" name="圖片 8" descr="\documentclass{article}&#10;\usepackage{amsmath, xcolor,bm}&#10;\pagestyle{empty}&#10;\begin{document}&#10;&#10;AWGN Channel&#10;&#10;\end{document}" title="IguanaTex Bitmap Display">
              <a:extLst>
                <a:ext uri="{FF2B5EF4-FFF2-40B4-BE49-F238E27FC236}">
                  <a16:creationId xmlns:a16="http://schemas.microsoft.com/office/drawing/2014/main" id="{A7DC9BEC-0D93-B8D1-6D39-C049C3DF765D}"/>
                </a:ext>
              </a:extLst>
            </p:cNvPr>
            <p:cNvPicPr>
              <a:picLocks noChangeAspect="1"/>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3576950" y="1906990"/>
              <a:ext cx="1429943" cy="149943"/>
            </a:xfrm>
            <a:prstGeom prst="rect">
              <a:avLst/>
            </a:prstGeom>
          </p:spPr>
        </p:pic>
      </p:grpSp>
      <p:pic>
        <p:nvPicPr>
          <p:cNvPr id="27" name="圖片 26" descr="\documentclass{article}&#10;\usepackage{amsmath, xcolor}&#10;\pagestyle{empty}&#10;\begin{document}&#10;&#10;Encoding Algorithm&#10;&#10;&#10;\end{document}" title="IguanaTex Bitmap Display">
            <a:extLst>
              <a:ext uri="{FF2B5EF4-FFF2-40B4-BE49-F238E27FC236}">
                <a16:creationId xmlns:a16="http://schemas.microsoft.com/office/drawing/2014/main" id="{12203FA5-777B-0A5A-E2F0-31A3C61EF25B}"/>
              </a:ext>
            </a:extLst>
          </p:cNvPr>
          <p:cNvPicPr>
            <a:picLocks noChangeAspect="1"/>
          </p:cNvPicPr>
          <p:nvPr>
            <p:custDataLst>
              <p:tags r:id="rId2"/>
            </p:custDataLst>
          </p:nvPr>
        </p:nvPicPr>
        <p:blipFill>
          <a:blip r:embed="rId13">
            <a:extLst>
              <a:ext uri="{28A0092B-C50C-407E-A947-70E740481C1C}">
                <a14:useLocalDpi xmlns:a14="http://schemas.microsoft.com/office/drawing/2010/main" val="0"/>
              </a:ext>
            </a:extLst>
          </a:blip>
          <a:stretch>
            <a:fillRect/>
          </a:stretch>
        </p:blipFill>
        <p:spPr>
          <a:xfrm>
            <a:off x="5096933" y="6032010"/>
            <a:ext cx="2016000" cy="209829"/>
          </a:xfrm>
          <a:prstGeom prst="rect">
            <a:avLst/>
          </a:prstGeom>
        </p:spPr>
      </p:pic>
    </p:spTree>
    <p:extLst>
      <p:ext uri="{BB962C8B-B14F-4D97-AF65-F5344CB8AC3E}">
        <p14:creationId xmlns:p14="http://schemas.microsoft.com/office/powerpoint/2010/main" val="2752296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CCDB6D-1849-1B79-A7B6-A2FB8862039A}"/>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2C7F8104-559D-1DE1-6679-F538F98866F2}"/>
              </a:ext>
            </a:extLst>
          </p:cNvPr>
          <p:cNvSpPr>
            <a:spLocks noGrp="1"/>
          </p:cNvSpPr>
          <p:nvPr>
            <p:ph type="sldNum" sz="quarter" idx="10"/>
          </p:nvPr>
        </p:nvSpPr>
        <p:spPr/>
        <p:txBody>
          <a:bodyPr/>
          <a:lstStyle/>
          <a:p>
            <a:fld id="{280088F6-7C6C-4B38-8F53-C0D87CD1D86B}" type="slidenum">
              <a:rPr lang="zh-TW" altLang="en-US" smtClean="0"/>
              <a:pPr/>
              <a:t>7</a:t>
            </a:fld>
            <a:endParaRPr lang="zh-TW" altLang="en-US" dirty="0"/>
          </a:p>
        </p:txBody>
      </p:sp>
      <p:sp>
        <p:nvSpPr>
          <p:cNvPr id="3" name="文字方塊 2">
            <a:extLst>
              <a:ext uri="{FF2B5EF4-FFF2-40B4-BE49-F238E27FC236}">
                <a16:creationId xmlns:a16="http://schemas.microsoft.com/office/drawing/2014/main" id="{BA0406ED-245A-F828-D037-234C02F3F319}"/>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Hard Decoding</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grpSp>
        <p:nvGrpSpPr>
          <p:cNvPr id="43" name="群組 42">
            <a:extLst>
              <a:ext uri="{FF2B5EF4-FFF2-40B4-BE49-F238E27FC236}">
                <a16:creationId xmlns:a16="http://schemas.microsoft.com/office/drawing/2014/main" id="{6A2B2521-4EB2-6673-9DD1-370117D0E0BB}"/>
              </a:ext>
            </a:extLst>
          </p:cNvPr>
          <p:cNvGrpSpPr/>
          <p:nvPr/>
        </p:nvGrpSpPr>
        <p:grpSpPr>
          <a:xfrm>
            <a:off x="2553497" y="2018661"/>
            <a:ext cx="7572159" cy="3125899"/>
            <a:chOff x="2553497" y="2018661"/>
            <a:chExt cx="7572159" cy="3125899"/>
          </a:xfrm>
        </p:grpSpPr>
        <p:pic>
          <p:nvPicPr>
            <p:cNvPr id="8" name="圖片 7">
              <a:extLst>
                <a:ext uri="{FF2B5EF4-FFF2-40B4-BE49-F238E27FC236}">
                  <a16:creationId xmlns:a16="http://schemas.microsoft.com/office/drawing/2014/main" id="{D68D0C43-D7EA-9ACA-4113-3B49BB54C17C}"/>
                </a:ext>
              </a:extLst>
            </p:cNvPr>
            <p:cNvPicPr>
              <a:picLocks noChangeAspect="1"/>
            </p:cNvPicPr>
            <p:nvPr/>
          </p:nvPicPr>
          <p:blipFill>
            <a:blip r:embed="rId7"/>
            <a:stretch>
              <a:fillRect/>
            </a:stretch>
          </p:blipFill>
          <p:spPr>
            <a:xfrm>
              <a:off x="2553497" y="2018661"/>
              <a:ext cx="7085006" cy="2820677"/>
            </a:xfrm>
            <a:prstGeom prst="rect">
              <a:avLst/>
            </a:prstGeom>
          </p:spPr>
        </p:pic>
        <p:pic>
          <p:nvPicPr>
            <p:cNvPr id="6" name="圖片 5" descr="\documentclass{article}&#10;\usepackage{amsmath, xcolor}&#10;\pagestyle{empty}&#10;\begin{document}&#10;&#10;Hard Decoding Algorithm&#10;&#10;&#10;\end{document}" title="IguanaTex Bitmap Display">
              <a:extLst>
                <a:ext uri="{FF2B5EF4-FFF2-40B4-BE49-F238E27FC236}">
                  <a16:creationId xmlns:a16="http://schemas.microsoft.com/office/drawing/2014/main" id="{F378E0A8-87AF-155B-7B66-C0BCFEB0256D}"/>
                </a:ext>
              </a:extLst>
            </p:cNvPr>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4803428" y="4934731"/>
              <a:ext cx="2585143" cy="209829"/>
            </a:xfrm>
            <a:prstGeom prst="rect">
              <a:avLst/>
            </a:prstGeom>
          </p:spPr>
        </p:pic>
        <p:sp>
          <p:nvSpPr>
            <p:cNvPr id="7" name="矩形 6">
              <a:extLst>
                <a:ext uri="{FF2B5EF4-FFF2-40B4-BE49-F238E27FC236}">
                  <a16:creationId xmlns:a16="http://schemas.microsoft.com/office/drawing/2014/main" id="{91990DAC-73A4-943E-0AB1-80934E907B88}"/>
                </a:ext>
              </a:extLst>
            </p:cNvPr>
            <p:cNvSpPr/>
            <p:nvPr/>
          </p:nvSpPr>
          <p:spPr>
            <a:xfrm>
              <a:off x="2762250" y="2836333"/>
              <a:ext cx="4984750" cy="770467"/>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6" name="圖片 25" descr="\documentclass{article}&#10;\usepackage{amsmath, xcolor,bm}&#10;\pagestyle{empty}&#10;\begin{document}&#10;&#10;\textcolor{red}{Try all extra codeword}&#10;&#10;\end{document}" title="IguanaTex Bitmap Display">
              <a:extLst>
                <a:ext uri="{FF2B5EF4-FFF2-40B4-BE49-F238E27FC236}">
                  <a16:creationId xmlns:a16="http://schemas.microsoft.com/office/drawing/2014/main" id="{252F6BC0-771A-D9A5-5E8B-F4B23FF2F9A4}"/>
                </a:ext>
              </a:extLst>
            </p:cNvPr>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7953923" y="3142090"/>
              <a:ext cx="1757866" cy="158934"/>
            </a:xfrm>
            <a:prstGeom prst="rect">
              <a:avLst/>
            </a:prstGeom>
          </p:spPr>
        </p:pic>
        <p:sp>
          <p:nvSpPr>
            <p:cNvPr id="13" name="矩形 12">
              <a:extLst>
                <a:ext uri="{FF2B5EF4-FFF2-40B4-BE49-F238E27FC236}">
                  <a16:creationId xmlns:a16="http://schemas.microsoft.com/office/drawing/2014/main" id="{A79D87F2-D627-2C0E-8A05-B9750E638EAF}"/>
                </a:ext>
              </a:extLst>
            </p:cNvPr>
            <p:cNvSpPr/>
            <p:nvPr/>
          </p:nvSpPr>
          <p:spPr>
            <a:xfrm>
              <a:off x="2762250" y="3691610"/>
              <a:ext cx="4984750" cy="285607"/>
            </a:xfrm>
            <a:prstGeom prst="rect">
              <a:avLst/>
            </a:prstGeom>
            <a:noFill/>
            <a:ln w="12700">
              <a:solidFill>
                <a:srgbClr val="8F454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8" name="圖片 27" descr="\documentclass{article}&#10;\usepackage[dvipsnames]{xcolor}&#10;\pagestyle{empty}&#10;\begin{document}&#10;&#10;\textcolor{Brown}{Find min hamming distance}&#10;&#10;\end{document}" title="IguanaTex Bitmap Display">
              <a:extLst>
                <a:ext uri="{FF2B5EF4-FFF2-40B4-BE49-F238E27FC236}">
                  <a16:creationId xmlns:a16="http://schemas.microsoft.com/office/drawing/2014/main" id="{5207BDA4-340A-8A90-969C-CBAAE83DC487}"/>
                </a:ext>
              </a:extLst>
            </p:cNvPr>
            <p:cNvPicPr>
              <a:picLocks noChangeAspect="1"/>
            </p:cNvPicPr>
            <p:nvPr>
              <p:custDataLst>
                <p:tags r:id="rId3"/>
              </p:custDataLst>
            </p:nvPr>
          </p:nvPicPr>
          <p:blipFill>
            <a:blip r:embed="rId10">
              <a:extLst>
                <a:ext uri="{28A0092B-C50C-407E-A947-70E740481C1C}">
                  <a14:useLocalDpi xmlns:a14="http://schemas.microsoft.com/office/drawing/2010/main" val="0"/>
                </a:ext>
              </a:extLst>
            </a:blip>
            <a:stretch>
              <a:fillRect/>
            </a:stretch>
          </p:blipFill>
          <p:spPr>
            <a:xfrm>
              <a:off x="7953923" y="3790280"/>
              <a:ext cx="2171733" cy="158934"/>
            </a:xfrm>
            <a:prstGeom prst="rect">
              <a:avLst/>
            </a:prstGeom>
          </p:spPr>
        </p:pic>
        <p:sp>
          <p:nvSpPr>
            <p:cNvPr id="21" name="矩形 20">
              <a:extLst>
                <a:ext uri="{FF2B5EF4-FFF2-40B4-BE49-F238E27FC236}">
                  <a16:creationId xmlns:a16="http://schemas.microsoft.com/office/drawing/2014/main" id="{E3995E08-A296-AEA7-749B-9F882F83AADA}"/>
                </a:ext>
              </a:extLst>
            </p:cNvPr>
            <p:cNvSpPr/>
            <p:nvPr/>
          </p:nvSpPr>
          <p:spPr>
            <a:xfrm>
              <a:off x="2762250" y="3996267"/>
              <a:ext cx="4984750" cy="493182"/>
            </a:xfrm>
            <a:prstGeom prst="rect">
              <a:avLst/>
            </a:prstGeom>
            <a:noFill/>
            <a:ln w="12700">
              <a:solidFill>
                <a:srgbClr val="1B0D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2" name="圖片 41" descr="\documentclass{article}&#10;\usepackage[dvipsnames]{xcolor}&#10;\pagestyle{empty}&#10;\begin{document}&#10;&#10;\textcolor{BlueViolet}{Remove extra interference}&#10;&#10;\end{document}" title="IguanaTex Bitmap Display">
              <a:extLst>
                <a:ext uri="{FF2B5EF4-FFF2-40B4-BE49-F238E27FC236}">
                  <a16:creationId xmlns:a16="http://schemas.microsoft.com/office/drawing/2014/main" id="{3670EC74-0C31-DC2F-A978-60D1FBD8280E}"/>
                </a:ext>
              </a:extLst>
            </p:cNvPr>
            <p:cNvPicPr>
              <a:picLocks noChangeAspect="1"/>
            </p:cNvPicPr>
            <p:nvPr>
              <p:custDataLst>
                <p:tags r:id="rId4"/>
              </p:custDataLst>
            </p:nvPr>
          </p:nvPicPr>
          <p:blipFill>
            <a:blip r:embed="rId11">
              <a:extLst>
                <a:ext uri="{28A0092B-C50C-407E-A947-70E740481C1C}">
                  <a14:useLocalDpi xmlns:a14="http://schemas.microsoft.com/office/drawing/2010/main" val="0"/>
                </a:ext>
              </a:extLst>
            </a:blip>
            <a:stretch>
              <a:fillRect/>
            </a:stretch>
          </p:blipFill>
          <p:spPr>
            <a:xfrm>
              <a:off x="7953922" y="4163391"/>
              <a:ext cx="2011733" cy="129067"/>
            </a:xfrm>
            <a:prstGeom prst="rect">
              <a:avLst/>
            </a:prstGeom>
          </p:spPr>
        </p:pic>
      </p:grpSp>
    </p:spTree>
    <p:extLst>
      <p:ext uri="{BB962C8B-B14F-4D97-AF65-F5344CB8AC3E}">
        <p14:creationId xmlns:p14="http://schemas.microsoft.com/office/powerpoint/2010/main" val="2230258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EE831-1E8A-E76C-9E04-ED5A3C986D10}"/>
            </a:ext>
          </a:extLst>
        </p:cNvPr>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F876CAE1-8219-DE26-6138-6786CDAD5DB3}"/>
              </a:ext>
            </a:extLst>
          </p:cNvPr>
          <p:cNvSpPr>
            <a:spLocks noGrp="1"/>
          </p:cNvSpPr>
          <p:nvPr>
            <p:ph type="sldNum" sz="quarter" idx="10"/>
          </p:nvPr>
        </p:nvSpPr>
        <p:spPr/>
        <p:txBody>
          <a:bodyPr/>
          <a:lstStyle/>
          <a:p>
            <a:fld id="{280088F6-7C6C-4B38-8F53-C0D87CD1D86B}" type="slidenum">
              <a:rPr lang="zh-TW" altLang="en-US" smtClean="0"/>
              <a:pPr/>
              <a:t>8</a:t>
            </a:fld>
            <a:endParaRPr lang="zh-TW" altLang="en-US" dirty="0"/>
          </a:p>
        </p:txBody>
      </p:sp>
      <p:sp>
        <p:nvSpPr>
          <p:cNvPr id="3" name="文字方塊 2">
            <a:extLst>
              <a:ext uri="{FF2B5EF4-FFF2-40B4-BE49-F238E27FC236}">
                <a16:creationId xmlns:a16="http://schemas.microsoft.com/office/drawing/2014/main" id="{9EFA6A3A-3BC7-4617-5C5A-BC08439C870B}"/>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Soft Decoding</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pic>
        <p:nvPicPr>
          <p:cNvPr id="84" name="圖片 83" descr="\documentclass[fleqn]{article}&#10;\usepackage{amsmath, amssymb, xcolor, bm}&#10;\setlength{\mathindent}{0pt}  % 讓公式貼齊左邊&#10;\pagestyle{empty}&#10;\begin{document}&#10;&#10;\begin{equation}&#10;\Lambda_{\vec{\bm{x}}, j}&#10;= \log \frac{P_{Y \mid X}(y_j \mid 0)}{P_{Y \mid X}(y_j \mid 1)},&#10;\quad j = 0, 1, \dots, n-1&#10;\tag{1}&#10;\end{equation}&#10;&#10;\begin{equation}&#10;\Lambda_{\vec{\bm{x}} + \tilde{\bm{w}},\, j}&#10;= (-1)^{\tilde{w}_j} \, \Lambda_{\vec{\bm{x}}, j},&#10;\quad j = 0, 1, \dots, n-1,\; \tilde{\bm{w}} \in \mathbb{F}_2^\ell&#10;\tag{2}&#10;\end{equation}&#10;&#10;\begin{equation}&#10;\Lambda_{(\vec{\bm{x}} + \tilde{\bm{w}}) H^T,\, i}&#10;= 2 \, \tanh^{-1} \!\left( \prod_{j: h_{ij}=1} \! \tanh \left( \tfrac{1}{2} \Lambda_{\vec{\bm{x}} + \tilde{\bm{w}},\, j} \right) \right),&#10;\quad i = 0, 1, \dots, m-1&#10;\tag{3}&#10;\end{equation}&#10;&#10;\begin{equation}&#10;\Lambda(W)&#10;= \sum_{i=0}^{m-1} \Lambda_{(\vec{\bm{x}} + \tilde{\bm{w}}) H^T,\, i}&#10;\tag{4}&#10;\end{equation}&#10;&#10;\end{document}&#10;" title="IguanaTex Bitmap Display">
            <a:extLst>
              <a:ext uri="{FF2B5EF4-FFF2-40B4-BE49-F238E27FC236}">
                <a16:creationId xmlns:a16="http://schemas.microsoft.com/office/drawing/2014/main" id="{C46CADE3-EC49-80ED-0976-118472F81504}"/>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71269" y="1193683"/>
            <a:ext cx="7825371" cy="4095084"/>
          </a:xfrm>
          <a:prstGeom prst="rect">
            <a:avLst/>
          </a:prstGeom>
        </p:spPr>
      </p:pic>
    </p:spTree>
    <p:extLst>
      <p:ext uri="{BB962C8B-B14F-4D97-AF65-F5344CB8AC3E}">
        <p14:creationId xmlns:p14="http://schemas.microsoft.com/office/powerpoint/2010/main" val="3493674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1226F3D9-5722-9BA3-417F-7F56001887B8}"/>
              </a:ext>
            </a:extLst>
          </p:cNvPr>
          <p:cNvSpPr>
            <a:spLocks noGrp="1"/>
          </p:cNvSpPr>
          <p:nvPr>
            <p:ph type="sldNum" sz="quarter" idx="10"/>
          </p:nvPr>
        </p:nvSpPr>
        <p:spPr/>
        <p:txBody>
          <a:bodyPr/>
          <a:lstStyle/>
          <a:p>
            <a:fld id="{280088F6-7C6C-4B38-8F53-C0D87CD1D86B}" type="slidenum">
              <a:rPr lang="zh-TW" altLang="en-US" smtClean="0"/>
              <a:pPr/>
              <a:t>9</a:t>
            </a:fld>
            <a:endParaRPr lang="zh-TW" altLang="en-US" dirty="0"/>
          </a:p>
        </p:txBody>
      </p:sp>
      <p:pic>
        <p:nvPicPr>
          <p:cNvPr id="76" name="圖片 75">
            <a:extLst>
              <a:ext uri="{FF2B5EF4-FFF2-40B4-BE49-F238E27FC236}">
                <a16:creationId xmlns:a16="http://schemas.microsoft.com/office/drawing/2014/main" id="{6DCB687B-EEC8-C4D4-790B-38C27021B134}"/>
              </a:ext>
            </a:extLst>
          </p:cNvPr>
          <p:cNvPicPr>
            <a:picLocks noChangeAspect="1"/>
          </p:cNvPicPr>
          <p:nvPr/>
        </p:nvPicPr>
        <p:blipFill>
          <a:blip r:embed="rId4"/>
          <a:stretch>
            <a:fillRect/>
          </a:stretch>
        </p:blipFill>
        <p:spPr>
          <a:xfrm>
            <a:off x="2594746" y="1965348"/>
            <a:ext cx="7002508" cy="3400980"/>
          </a:xfrm>
          <a:prstGeom prst="rect">
            <a:avLst/>
          </a:prstGeom>
        </p:spPr>
      </p:pic>
      <p:pic>
        <p:nvPicPr>
          <p:cNvPr id="9" name="圖片 8" descr="\documentclass{article}&#10;\usepackage{amsmath, xcolor}&#10;\pagestyle{empty}&#10;\begin{document}&#10;&#10;Soft Decoding Algorithm&#10;&#10;&#10;\end{document}" title="IguanaTex Bitmap Display">
            <a:extLst>
              <a:ext uri="{FF2B5EF4-FFF2-40B4-BE49-F238E27FC236}">
                <a16:creationId xmlns:a16="http://schemas.microsoft.com/office/drawing/2014/main" id="{F0A7ABFC-7705-DA54-121B-0006C9B28FAA}"/>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4856914" y="5366328"/>
            <a:ext cx="2478172" cy="209829"/>
          </a:xfrm>
          <a:prstGeom prst="rect">
            <a:avLst/>
          </a:prstGeom>
        </p:spPr>
      </p:pic>
      <p:sp>
        <p:nvSpPr>
          <p:cNvPr id="12" name="文字方塊 11">
            <a:extLst>
              <a:ext uri="{FF2B5EF4-FFF2-40B4-BE49-F238E27FC236}">
                <a16:creationId xmlns:a16="http://schemas.microsoft.com/office/drawing/2014/main" id="{F1CD0EF8-9600-A730-E60F-F854361DAC57}"/>
              </a:ext>
            </a:extLst>
          </p:cNvPr>
          <p:cNvSpPr txBox="1"/>
          <p:nvPr/>
        </p:nvSpPr>
        <p:spPr>
          <a:xfrm>
            <a:off x="0" y="0"/>
            <a:ext cx="10643191" cy="584775"/>
          </a:xfrm>
          <a:prstGeom prst="rect">
            <a:avLst/>
          </a:prstGeom>
          <a:noFill/>
        </p:spPr>
        <p:txBody>
          <a:bodyPr wrap="square">
            <a:spAutoFit/>
          </a:bodyPr>
          <a:lstStyle/>
          <a:p>
            <a:r>
              <a:rPr lang="en-US" altLang="zh-TW" sz="3200" b="1" dirty="0">
                <a:solidFill>
                  <a:schemeClr val="bg1"/>
                </a:solidFill>
                <a:latin typeface="Times New Roman" panose="02020603050405020304" pitchFamily="18" charset="0"/>
                <a:cs typeface="Times New Roman" panose="02020603050405020304" pitchFamily="18" charset="0"/>
              </a:rPr>
              <a:t>Free-Ride – Soft Decoding</a:t>
            </a:r>
            <a:endParaRPr lang="zh-TW" altLang="en-US" sz="32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47852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1413.573"/>
  <p:tag name="LATEXADDIN" val="\documentclass{article}&#10;\usepackage{amsmath, xcolor}&#10;\pagestyle{empty}&#10;\begin{document}&#10;&#10;Hard Decoding Algorithm&#10;&#10;&#10;\end{document}"/>
  <p:tag name="IGUANATEXSIZE" val="18"/>
  <p:tag name="IGUANATEXCURSOR" val="96"/>
  <p:tag name="TRANSPARENCY" val="True"/>
  <p:tag name="LATEXENGINEID" val="0"/>
  <p:tag name="TEMPFOLDER" val="C:\temp\"/>
  <p:tag name="LATEXFORMHEIGHT" val="312"/>
  <p:tag name="LATEXFORMWIDTH" val="384"/>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235.845"/>
  <p:tag name="LATEXADDIN" val="\documentclass{article}&#10;\usepackage{amsmath, xcolor,bm}&#10;\pagestyle{empty}&#10;\begin{document}&#10;&#10;\textcolor{red}{Try all extra codeword}&#10;&#10;\end{document}"/>
  <p:tag name="IGUANATEXSIZE" val="14"/>
  <p:tag name="IGUANATEXCURSOR" val="127"/>
  <p:tag name="TRANSPARENCY" val="True"/>
  <p:tag name="LATEXENGINEID" val="0"/>
  <p:tag name="TEMPFOLDER" val="C:\temp\"/>
  <p:tag name="LATEXFORMHEIGHT" val="312"/>
  <p:tag name="LATEXFORMWIDTH" val="384"/>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526.809"/>
  <p:tag name="LATEXADDIN" val="\documentclass{article}&#10;\usepackage[dvipsnames]{xcolor}&#10;\pagestyle{empty}&#10;\begin{document}&#10;&#10;\textcolor{Brown}{Find min hamming distance}&#10;&#10;\end{document}"/>
  <p:tag name="IGUANATEXSIZE" val="14"/>
  <p:tag name="IGUANATEXCURSOR" val="120"/>
  <p:tag name="TRANSPARENCY" val="True"/>
  <p:tag name="LATEXENGINEID" val="0"/>
  <p:tag name="TEMPFOLDER" val="C:\temp\"/>
  <p:tag name="LATEXFORMHEIGHT" val="312"/>
  <p:tag name="LATEXFORMWIDTH" val="384"/>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414.323"/>
  <p:tag name="LATEXADDIN" val="\documentclass{article}&#10;\usepackage[dvipsnames]{xcolor}&#10;\pagestyle{empty}&#10;\begin{document}&#10;&#10;\textcolor{BlueViolet}{Remove extra interference}&#10;&#10;\end{document}"/>
  <p:tag name="IGUANATEXSIZE" val="14"/>
  <p:tag name="IGUANATEXCURSOR" val="107"/>
  <p:tag name="TRANSPARENCY" val="True"/>
  <p:tag name="LATEXENGINEID" val="0"/>
  <p:tag name="TEMPFOLDER" val="C:\temp\"/>
  <p:tag name="LATEXFORMHEIGHT" val="312"/>
  <p:tag name="LATEXFORMWIDTH" val="384"/>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2239.22"/>
  <p:tag name="ORIGINALWIDTH" val="4278.965"/>
  <p:tag name="LATEXADDIN" val="\documentclass[fleqn]{article}&#10;\usepackage{amsmath, amssymb, xcolor, bm}&#10;\setlength{\mathindent}{0pt}  % 讓公式貼齊左邊&#10;\pagestyle{empty}&#10;\begin{document}&#10;&#10;\begin{equation}&#10;\Lambda_{\vec{\bm{x}}, j}&#10;= \log \frac{P_{Y \mid X}(y_j \mid 0)}{P_{Y \mid X}(y_j \mid 1)},&#10;\quad j = 0, 1, \dots, n-1&#10;\tag{1}&#10;\end{equation}&#10;&#10;\begin{equation}&#10;\Lambda_{\vec{\bm{x}} + \tilde{\bm{w}},\, j}&#10;= (-1)^{\tilde{w}_j} \, \Lambda_{\vec{\bm{x}}, j},&#10;\quad j = 0, 1, \dots, n-1,\; \tilde{\bm{w}} \in \mathbb{F}_2^\ell&#10;\tag{2}&#10;\end{equation}&#10;&#10;\begin{equation}&#10;\Lambda_{(\vec{\bm{x}} + \tilde{\bm{w}}) H^T,\, i}&#10;= 2 \, \tanh^{-1} \!\left( \prod_{j: h_{ij}=1} \! \tanh \left( \tfrac{1}{2} \Lambda_{\vec{\bm{x}} + \tilde{\bm{w}},\, j} \right) \right),&#10;\quad i = 0, 1, \dots, m-1&#10;\tag{3}&#10;\end{equation}&#10;&#10;\begin{equation}&#10;\Lambda(W)&#10;= \sum_{i=0}^{m-1} \Lambda_{(\vec{\bm{x}} + \tilde{\bm{w}}) H^T,\, i}&#10;\tag{4}&#10;\end{equation}&#10;&#10;\end{document}&#10;"/>
  <p:tag name="IGUANATEXSIZE" val="18"/>
  <p:tag name="IGUANATEXCURSOR" val="284"/>
  <p:tag name="TRANSPARENCY" val="True"/>
  <p:tag name="LATEXENGINEID" val="0"/>
  <p:tag name="TEMPFOLDER" val="C:\temp\"/>
  <p:tag name="LATEXFORMHEIGHT" val="312"/>
  <p:tag name="LATEXFORMWIDTH" val="384"/>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1355.081"/>
  <p:tag name="LATEXADDIN" val="\documentclass{article}&#10;\usepackage{amsmath, xcolor}&#10;\pagestyle{empty}&#10;\begin{document}&#10;&#10;Soft Decoding Algorithm&#10;&#10;&#10;\end{document}"/>
  <p:tag name="IGUANATEXSIZE" val="18"/>
  <p:tag name="IGUANATEXCURSOR" val="94"/>
  <p:tag name="TRANSPARENCY" val="True"/>
  <p:tag name="LATEXENGINEID" val="0"/>
  <p:tag name="TEMPFOLDER" val="C:\temp\"/>
  <p:tag name="LATEXFORMHEIGHT" val="312"/>
  <p:tag name="LATEXFORMWIDTH" val="384"/>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LDPC-E1&#10;\end{itemize}&#10;&#10;\end{document}"/>
  <p:tag name="IGUANATEXSIZE" val="18"/>
  <p:tag name="IGUANATEXCURSOR" val="123"/>
  <p:tag name="TRANSPARENCY" val="True"/>
  <p:tag name="LATEXENGINEID" val="0"/>
  <p:tag name="TEMPFOLDER" val="C:\temp\"/>
  <p:tag name="LATEXFORMHEIGHT" val="312"/>
  <p:tag name="LATEXFORMWIDTH" val="640"/>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1853.768"/>
  <p:tag name="ORIGINALWIDTH" val="4109.486"/>
  <p:tag name="LATEXADDIN" val="\documentclass{article}&#10;\usepackage{amsmath}&#10;\usepackage[dvipsnames,svgnames]{xcolor}&#10;&#10;&#10;&#10;&#10;\pagestyle{empty}&#10;\begin{document}&#10;\begin{itemize}&#10;  \item[\textcolor{DarkGreen}{\large\textbullet}] \textbf{Pros}&#10;    \begin{itemize}&#10;      \item[\textcolor{DarkGreen}{$\triangleright$}] With Free-Ride Decoding, the Extra performance even surpasses simply transmitting the extra bits.&#10;      \item[\textcolor{DarkGreen}{$\triangleright$}] Payload performance is almost unchanged.&#10;    \end{itemize}&#10;  \item[\textcolor{DarkGreen}{\large\textbullet}] \textbf{Cons}&#10;    \begin{itemize}&#10;      \item[\textcolor{DarkGreen}{$\triangleright$}] The Extra decoding employs a maximum likelihood–based decoding approach, so it isn’t practical to include too many extra bits in the process.&#10;      \item[\textcolor{DarkGreen}{$\triangleright$}] The decoding process follows a strictly serial approach: it must fully complete the extra-bit decoding before it can begin payload decoding.&#10;&#10;    \end{itemize}&#10;&#10;\end{itemize}&#10;&#10;\end{document}&#10;"/>
  <p:tag name="IGUANATEXSIZE" val="18"/>
  <p:tag name="IGUANATEXCURSOR" val="816"/>
  <p:tag name="TRANSPARENCY" val="True"/>
  <p:tag name="LATEXENGINEID" val="0"/>
  <p:tag name="TEMPFOLDER" val="C:\temp\"/>
  <p:tag name="LATEXFORMHEIGHT" val="382"/>
  <p:tag name="LATEXFORMWIDTH" val="723"/>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766.4042"/>
  <p:tag name="LATEXADDIN" val="\documentclass{article}&#10;\usepackage{amsmath, xcolor}&#10;\pagestyle{empty}&#10;\begin{document}&#10;&#10;Tanner Graph&#10;&#10;\end{document}"/>
  <p:tag name="IGUANATEXSIZE" val="18"/>
  <p:tag name="IGUANATEXCURSOR" val="101"/>
  <p:tag name="TRANSPARENCY" val="True"/>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2300.712"/>
  <p:tag name="ORIGINALWIDTH" val="4098.237"/>
  <p:tag name="LATEXADDIN" val="\documentclass{article}&#10;\usepackage{amsmath}&#10;&#10;\usepackage[dvipsnames]{xcolor}&#10;\pagestyle{empty}&#10;\begin{document}&#10;\begin{itemize}&#10;  \item In many communication systems, alongside the primary payload data, a small number of supplementary bits (e.g., device-ID fields or HARQ ACK/NACK flags) must also be transmitted. Traditionally, these extra bits are encoded and sent separately to meet their unique reliability and timing requirements, but at the cost of additional bandwidth and power. The recently proposed Partial-Superposition Incremental-Redundancy HARQ (PS-IR-HARQ) scheme[6] overcomes this overhead by partially superimposing previous code-block information onto the first HARQ retransmission—embedding both payload and control bits without any extra spectral or power resources, thereby boosting throughput and reliability simultaneously.&#10;&#10;&#10;&#10;&#10;&#10;&#10;&#10;&#10;&#10; \item This separation is either because the receiver is only interested in the additional bits or because the reliability requirement of the additional bits is higher. One main drawback of the separated transmission paradigm is that it will require additional bandwidth and power.&#10;&#10;\end{itemize}&#10;\end{document}&#10;&#10;&#10;&#10;&#10;&#10;&#10;&#10;&#10;"/>
  <p:tag name="IGUANATEXSIZE" val="18"/>
  <p:tag name="IGUANATEXCURSOR" val="581"/>
  <p:tag name="TRANSPARENCY" val="True"/>
  <p:tag name="LATEXENGINEID" val="0"/>
  <p:tag name="TEMPFOLDER" val="C:\temp\"/>
  <p:tag name="LATEXFORMHEIGHT" val="312"/>
  <p:tag name="LATEXFORMWIDTH" val="922"/>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766.4042"/>
  <p:tag name="LATEXADDIN" val="\documentclass{article}&#10;\usepackage{amsmath, xcolor}&#10;\pagestyle{empty}&#10;\begin{document}&#10;&#10;Tanner Graph&#10;&#10;\end{document}"/>
  <p:tag name="IGUANATEXSIZE" val="18"/>
  <p:tag name="IGUANATEXCURSOR" val="101"/>
  <p:tag name="TRANSPARENCY" val="True"/>
  <p:tag name="LATEXENGINEID" val="0"/>
  <p:tag name="TEMPFOLDER" val="C:\temp\"/>
  <p:tag name="LATEXFORMHEIGHT" val="312"/>
  <p:tag name="LATEXFORMWIDTH" val="384"/>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1862.017"/>
  <p:tag name="ORIGINALWIDTH" val="4100.488"/>
  <p:tag name="LATEXADDIN" val="\documentclass{article}&#10;\usepackage{amsmath}&#10;&#10;\usepackage[dvipsnames]{xcolor}&#10;\pagestyle{empty}&#10;\begin{document}&#10;\begin{itemize}&#10;  \item Puncturing in LDPC (Low-Density Parity-Check) codes refers to the deliberate omission of certain coded bits before transmission to increase the effective code rate. After generating a full LDPC codeword according to a base code rate, the encoder simply removes (punctures) a predefined subset of bits and does not send them over the channel. At the decoder, these punctured positions are treated as erasures; the remaining received bits and the code’s sparse parity-check structure are used to infer the missing values during iterative decoding.&#10;&#10;&#10;\item Puncturing lets our adapt the code rate without changing the parity-check matrix but reduces redundancy and degrades error-correction performance. It is typically combined with rate-matching in standards like LTE and 5G NR to optimize throughput and reliability.&#10;\end{itemize}&#10;\end{document}&#10;&#10;&#10;&#10;&#10;&#10;&#10;&#10;&#10;"/>
  <p:tag name="IGUANATEXSIZE" val="18"/>
  <p:tag name="IGUANATEXCURSOR" val="710"/>
  <p:tag name="TRANSPARENCY" val="True"/>
  <p:tag name="LATEXENGINEID" val="0"/>
  <p:tag name="TEMPFOLDER" val="C:\temp\"/>
  <p:tag name="LATEXFORMHEIGHT" val="312"/>
  <p:tag name="LATEXFORMWIDTH" val="922"/>
  <p:tag name="LATEXFORMWRAP" val="True"/>
  <p:tag name="BITMAPVECTOR" val="0"/>
</p:tagLst>
</file>

<file path=ppt/tags/tag23.xml><?xml version="1.0" encoding="utf-8"?>
<p:tagLst xmlns:a="http://schemas.openxmlformats.org/drawingml/2006/main" xmlns:r="http://schemas.openxmlformats.org/officeDocument/2006/relationships" xmlns:p="http://schemas.openxmlformats.org/presentationml/2006/main">
  <p:tag name="OUTPUTDPI" val="1200"/>
  <p:tag name="ORIGINALHEIGHT" val="1500.563"/>
  <p:tag name="ORIGINALWIDTH" val="4098.988"/>
  <p:tag name="LATEXADDIN" val="\documentclass{article}&#10;\usepackage{amsmath}&#10;&#10;\usepackage[dvipsnames]{xcolor}&#10;\pagestyle{empty}&#10;\begin{document}&#10;\begin{itemize}&#10;  \item A punctured variable node can be reliably recovered if it is connected to a sufficient number of check nodes, each of which is itself connected to reliable variable nodes.&#10;&#10;\item Generally, a punctured variable node $V$ is called $k$-step recoverable (k-SR) if $V$ has at least one neighbor $C$, such that&#10;\[&#10;  N(C)\setminus\{V\}&#10;\]&#10;contains at least one $(k-1)$-SR node and all other nodes are $m$-SR for some $0 \le m \le k-1$.  &#10;The $k$-SR node is recovered after the $k$-th iteration.  &#10;&#10;\end{itemize}&#10;\end{document}&#10;&#10;&#10;&#10;&#10;&#10;&#10;&#10;&#10;"/>
  <p:tag name="IGUANATEXSIZE" val="18"/>
  <p:tag name="IGUANATEXCURSOR" val="628"/>
  <p:tag name="TRANSPARENCY" val="True"/>
  <p:tag name="LATEXENGINEID" val="0"/>
  <p:tag name="TEMPFOLDER" val="C:\temp\"/>
  <p:tag name="LATEXFORMHEIGHT" val="312"/>
  <p:tag name="LATEXFORMWIDTH" val="922"/>
  <p:tag name="LATEXFORMWRAP" val="True"/>
  <p:tag name="BITMAPVECTOR" val="0"/>
</p:tagLst>
</file>

<file path=ppt/tags/tag24.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766.4042"/>
  <p:tag name="LATEXADDIN" val="\documentclass{article}&#10;\usepackage{amsmath, xcolor,bm}&#10;\pagestyle{empty}&#10;\begin{document}&#10;&#10;Recovery Tree&#10;&#10;\end{document}"/>
  <p:tag name="IGUANATEXSIZE" val="14"/>
  <p:tag name="IGUANATEXCURSOR" val="101"/>
  <p:tag name="TRANSPARENCY" val="True"/>
  <p:tag name="LATEXENGINEID" val="0"/>
  <p:tag name="TEMPFOLDER" val="C:\temp\"/>
  <p:tag name="LATEXFORMHEIGHT" val="312"/>
  <p:tag name="LATEXFORMWIDTH" val="384"/>
  <p:tag name="LATEXFORMWRAP" val="True"/>
  <p:tag name="BITMAPVECTOR" val="0"/>
</p:tagLst>
</file>

<file path=ppt/tags/tag25.xml><?xml version="1.0" encoding="utf-8"?>
<p:tagLst xmlns:a="http://schemas.openxmlformats.org/drawingml/2006/main" xmlns:r="http://schemas.openxmlformats.org/officeDocument/2006/relationships" xmlns:p="http://schemas.openxmlformats.org/presentationml/2006/main">
  <p:tag name="OUTPUTDPI" val="1200"/>
  <p:tag name="ORIGINALHEIGHT" val="360.7049"/>
  <p:tag name="ORIGINALWIDTH" val="1883.015"/>
  <p:tag name="LATEXADDIN" val="\documentclass{article}&#10;\usepackage{amsmath, xcolor}&#10;\pagestyle{empty}&#10;\begin{document}&#10;\begin{itemize}&#10;\item filled circles: unpunctured nodes&#10;\item unfilled circles: punctured nodes&#10;\end{itemize}&#10;&#10;\end{document}"/>
  <p:tag name="IGUANATEXSIZE" val="18"/>
  <p:tag name="IGUANATEXCURSOR" val="150"/>
  <p:tag name="TRANSPARENCY" val="True"/>
  <p:tag name="LATEXENGINEID" val="0"/>
  <p:tag name="TEMPFOLDER" val="C:\temp\"/>
  <p:tag name="LATEXFORMHEIGHT" val="312"/>
  <p:tag name="LATEXFORMWIDTH" val="384"/>
  <p:tag name="LATEXFORMWRAP" val="True"/>
  <p:tag name="BITMAPVECTOR" val="0"/>
</p:tagLst>
</file>

<file path=ppt/tags/tag26.xml><?xml version="1.0" encoding="utf-8"?>
<p:tagLst xmlns:a="http://schemas.openxmlformats.org/drawingml/2006/main" xmlns:r="http://schemas.openxmlformats.org/officeDocument/2006/relationships" xmlns:p="http://schemas.openxmlformats.org/presentationml/2006/main">
  <p:tag name="OUTPUTDPI" val="1200"/>
  <p:tag name="ORIGINALHEIGHT" val="1474.316"/>
  <p:tag name="ORIGINALWIDTH" val="4299.962"/>
  <p:tag name="LATEXADDIN" val="\documentclass{article}&#10;\usepackage{amsmath, xcolor,bm}&#10;\pagestyle{empty}&#10;\begin{document}&#10;&#10;\section*{Recovery Error Probability}&#10;Let $G_{k&gt;0}$ be the set of variable nodes at depth $\le k$ in the recovery tree of $v$. Over a BEC with erasure probability~$\zeta$, the recovery error probability of a variable node $v$ is&#10;\begin{equation*}&#10;P_e(v) = \tfrac12\bigl(1 - \Phi(v,\zeta)\bigr),&#10;\end{equation*}&#10;where&#10;\begin{equation*}&#10;\Phi(v,\zeta)= (1-\zeta)^{S(v)},&#10;\end{equation*}&#10;and $S(v)$ is the number of surviving neighbors of $v$ in its recovery tree.&#10;&#10;&#10;\end{document}&#10;"/>
  <p:tag name="IGUANATEXSIZE" val="18"/>
  <p:tag name="IGUANATEXCURSOR" val="431"/>
  <p:tag name="TRANSPARENCY" val="True"/>
  <p:tag name="LATEXENGINEID" val="0"/>
  <p:tag name="TEMPFOLDER" val="C:\temp\"/>
  <p:tag name="LATEXFORMHEIGHT" val="505.5"/>
  <p:tag name="LATEXFORMWIDTH" val="900.5"/>
  <p:tag name="LATEXFORMWRAP" val="True"/>
  <p:tag name="BITMAPVECTOR" val="0"/>
</p:tagLst>
</file>

<file path=ppt/tags/tag27.xml><?xml version="1.0" encoding="utf-8"?>
<p:tagLst xmlns:a="http://schemas.openxmlformats.org/drawingml/2006/main" xmlns:r="http://schemas.openxmlformats.org/officeDocument/2006/relationships" xmlns:p="http://schemas.openxmlformats.org/presentationml/2006/main">
  <p:tag name="OUTPUTDPI" val="1200"/>
  <p:tag name="ORIGINALHEIGHT" val="1064.117"/>
  <p:tag name="ORIGINALWIDTH" val="4289.464"/>
  <p:tag name="LATEXADDIN" val="\documentclass{article}&#10;\usepackage{amsmath, xcolor,bm}&#10;\pagestyle{empty}&#10;\begin{document}&#10;&#10;\subsection*{Base Case ($k=1$)}&#10;For $k=1$, all variable nodes in the recovery tree of $v$ lie in $G_0$.  Each surviving check node has degree~$d_c$, so&#10;\begin{align*}&#10;P_e(v) &amp;= \tfrac12\bigl(1 - (1-\zeta)^{d_c-1}\bigr)&#10;        = \tfrac12\bigl(1 - (1-\zeta)^{S(v)}\bigr)&#10;        = \tfrac12\bigl(1 - \Phi(v,\zeta)\bigr).&#10;\end{align*}&#10;Here $d_c$ is the degree of the surviving check node of~$v$.&#10;&#10;\end{document}"/>
  <p:tag name="IGUANATEXSIZE" val="18"/>
  <p:tag name="IGUANATEXCURSOR" val="394"/>
  <p:tag name="TRANSPARENCY" val="True"/>
  <p:tag name="LATEXENGINEID" val="0"/>
  <p:tag name="TEMPFOLDER" val="C:\temp\"/>
  <p:tag name="LATEXFORMHEIGHT" val="312"/>
  <p:tag name="LATEXFORMWIDTH" val="627"/>
  <p:tag name="LATEXFORMWRAP" val="True"/>
  <p:tag name="BITMAPVECTOR" val="0"/>
</p:tagLst>
</file>

<file path=ppt/tags/tag28.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551.1811"/>
  <p:tag name="LATEXADDIN" val="\documentclass{article}&#10;\usepackage{amsmath, xcolor,bm}&#10;\pagestyle{empty}&#10;\begin{document}&#10;&#10;1-SR node&#10;\end{document}"/>
  <p:tag name="IGUANATEXSIZE" val="16"/>
  <p:tag name="IGUANATEXCURSOR" val="101"/>
  <p:tag name="TRANSPARENCY" val="True"/>
  <p:tag name="LATEXENGINEID" val="0"/>
  <p:tag name="TEMPFOLDER" val="C:\temp\"/>
  <p:tag name="LATEXFORMHEIGHT" val="312"/>
  <p:tag name="LATEXFORMWIDTH" val="384"/>
  <p:tag name="LATEXFORMWRAP" val="True"/>
  <p:tag name="BITMAPVECTOR" val="0"/>
</p:tagLst>
</file>

<file path=ppt/tags/tag29.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55.49307"/>
  <p:tag name="LATEXADDIN" val="\documentclass{article}&#10;\usepackage{amsmath, xcolor,bm}&#10;\pagestyle{empty}&#10;\begin{document}&#10;&#10;$v$&#10;&#10;\end{document}"/>
  <p:tag name="IGUANATEXSIZE" val="18"/>
  <p:tag name="IGUANATEXCURSOR" val="95"/>
  <p:tag name="TRANSPARENCY" val="True"/>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3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61.9423"/>
  <p:tag name="LATEXADDIN" val="\documentclass{article}&#10;\usepackage{amsmath, xcolor,bm}&#10;\pagestyle{empty}&#10;\begin{document}&#10;&#10;S(v) = 3&#10;&#10;\end{document}"/>
  <p:tag name="IGUANATEXSIZE" val="16"/>
  <p:tag name="IGUANATEXCURSOR" val="100"/>
  <p:tag name="TRANSPARENCY" val="True"/>
  <p:tag name="LATEXENGINEID" val="0"/>
  <p:tag name="TEMPFOLDER" val="C:\temp\"/>
  <p:tag name="LATEXFORMHEIGHT" val="312"/>
  <p:tag name="LATEXFORMWIDTH" val="384"/>
  <p:tag name="LATEXFORMWRAP" val="True"/>
  <p:tag name="BITMAPVECTOR" val="0"/>
</p:tagLst>
</file>

<file path=ppt/tags/tag31.xml><?xml version="1.0" encoding="utf-8"?>
<p:tagLst xmlns:a="http://schemas.openxmlformats.org/drawingml/2006/main" xmlns:r="http://schemas.openxmlformats.org/officeDocument/2006/relationships" xmlns:p="http://schemas.openxmlformats.org/presentationml/2006/main">
  <p:tag name="OUTPUTDPI" val="1200"/>
  <p:tag name="ORIGINALHEIGHT" val="360.7049"/>
  <p:tag name="ORIGINALWIDTH" val="1883.015"/>
  <p:tag name="LATEXADDIN" val="\documentclass{article}&#10;\usepackage{amsmath, xcolor}&#10;\pagestyle{empty}&#10;\begin{document}&#10;\begin{itemize}&#10;\item filled circles: unpunctured nodes&#10;\item unfilled circles: punctured nodes&#10;\end{itemize}&#10;&#10;\end{document}"/>
  <p:tag name="IGUANATEXSIZE" val="18"/>
  <p:tag name="IGUANATEXCURSOR" val="150"/>
  <p:tag name="TRANSPARENCY" val="True"/>
  <p:tag name="LATEXENGINEID" val="0"/>
  <p:tag name="TEMPFOLDER" val="C:\temp\"/>
  <p:tag name="LATEXFORMHEIGHT" val="312"/>
  <p:tag name="LATEXFORMWIDTH" val="384"/>
  <p:tag name="LATEXFORMWRAP" val="True"/>
  <p:tag name="BITMAPVECTOR" val="0"/>
</p:tagLst>
</file>

<file path=ppt/tags/tag32.xml><?xml version="1.0" encoding="utf-8"?>
<p:tagLst xmlns:a="http://schemas.openxmlformats.org/drawingml/2006/main" xmlns:r="http://schemas.openxmlformats.org/officeDocument/2006/relationships" xmlns:p="http://schemas.openxmlformats.org/presentationml/2006/main">
  <p:tag name="OUTPUTDPI" val="1200"/>
  <p:tag name="ORIGINALHEIGHT" val="2476.19"/>
  <p:tag name="ORIGINALWIDTH" val="4469.441"/>
  <p:tag name="LATEXADDIN" val="\documentclass{article}&#10;\usepackage{amsmath,xcolor,bm}&#10;\pagestyle{empty}&#10;\begin{document}&#10;&#10;\subsection*{Induction Step ($k&gt;1$)}&#10;&#10;For any $v\in G_{k+1}$ with surviving check‐node degree $d_c$ and neighbors &#10;$\gamma_1,\dots,\gamma_{d_c-1}\in G_h$ ($1\le h\le k$), define&#10;\[&#10;  S(v)=\sum_{j=1}^{d_c-1}S(\gamma_j),&#10;  \quad&#10;  \Phi(x,\zeta)=(1-\zeta)^{S(x)}.&#10;\]&#10;Then&#10;\begin{align*}&#10;P_e(v)&#10;&amp;= \tfrac12\bigl(1-\prod_{j=1}^{d_c-1}\Phi(\gamma_j,\zeta)\bigr)\\&#10;&amp;= \tfrac12\bigl(1-(1-\zeta)^{\sum_{j=1}^{d_c-1}S(\gamma_j)}\bigr)\\&#10;&amp;= \tfrac12\bigl(1-(1-\zeta)^{S(v)}\bigr)\\&#10;&amp;= \tfrac12\bigl(1-\Phi(v,\zeta)\bigr).&#10;\end{align*}&#10;&#10;\end{document}&#10;"/>
  <p:tag name="IGUANATEXSIZE" val="18"/>
  <p:tag name="IGUANATEXCURSOR" val="324"/>
  <p:tag name="TRANSPARENCY" val="True"/>
  <p:tag name="LATEXENGINEID" val="0"/>
  <p:tag name="TEMPFOLDER" val="C:\temp\"/>
  <p:tag name="LATEXFORMHEIGHT" val="312"/>
  <p:tag name="LATEXFORMWIDTH" val="768"/>
  <p:tag name="LATEXFORMWRAP" val="True"/>
  <p:tag name="BITMAPVECTOR" val="0"/>
</p:tagLst>
</file>

<file path=ppt/tags/tag3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526.4341"/>
  <p:tag name="LATEXADDIN" val="\documentclass{article}&#10;\usepackage{amsmath, xcolor,bm}&#10;\pagestyle{empty}&#10;\begin{document}&#10;&#10;S(v) = 14&#10;&#10;\end{document}"/>
  <p:tag name="IGUANATEXSIZE" val="16"/>
  <p:tag name="IGUANATEXCURSOR" val="101"/>
  <p:tag name="TRANSPARENCY" val="True"/>
  <p:tag name="LATEXENGINEID" val="0"/>
  <p:tag name="TEMPFOLDER" val="C:\temp\"/>
  <p:tag name="LATEXFORMHEIGHT" val="312"/>
  <p:tag name="LATEXFORMWIDTH" val="384"/>
  <p:tag name="LATEXFORMWRAP" val="True"/>
  <p:tag name="BITMAPVECTOR" val="0"/>
</p:tagLst>
</file>

<file path=ppt/tags/tag34.xml><?xml version="1.0" encoding="utf-8"?>
<p:tagLst xmlns:a="http://schemas.openxmlformats.org/drawingml/2006/main" xmlns:r="http://schemas.openxmlformats.org/officeDocument/2006/relationships" xmlns:p="http://schemas.openxmlformats.org/presentationml/2006/main">
  <p:tag name="OUTPUTDPI" val="1200"/>
  <p:tag name="ORIGINALHEIGHT" val="360.7049"/>
  <p:tag name="ORIGINALWIDTH" val="1883.015"/>
  <p:tag name="LATEXADDIN" val="\documentclass{article}&#10;\usepackage{amsmath, xcolor}&#10;\pagestyle{empty}&#10;\begin{document}&#10;\begin{itemize}&#10;\item filled circles: unpunctured nodes&#10;\item unfilled circles: punctured nodes&#10;\end{itemize}&#10;&#10;\end{document}"/>
  <p:tag name="IGUANATEXSIZE" val="18"/>
  <p:tag name="IGUANATEXCURSOR" val="150"/>
  <p:tag name="TRANSPARENCY" val="True"/>
  <p:tag name="LATEXENGINEID" val="0"/>
  <p:tag name="TEMPFOLDER" val="C:\temp\"/>
  <p:tag name="LATEXFORMHEIGHT" val="312"/>
  <p:tag name="LATEXFORMWIDTH" val="384"/>
  <p:tag name="LATEXFORMWRAP" val="True"/>
  <p:tag name="BITMAPVECTOR" val="0"/>
</p:tagLst>
</file>

<file path=ppt/tags/tag35.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2133.483"/>
  <p:tag name="LATEXADDIN" val="\documentclass{article}&#10;\usepackage{amsmath, xcolor,bm}&#10;\pagestyle{empty}&#10;\begin{document}&#10;&#10;Find most 1-SR $\rightarrow$ 2-SR $\rightarrow$ ... $\rightarrow$ k-SR&#10;&#10;\end{document}"/>
  <p:tag name="IGUANATEXSIZE" val="18"/>
  <p:tag name="IGUANATEXCURSOR" val="145"/>
  <p:tag name="TRANSPARENCY" val="True"/>
  <p:tag name="LATEXENGINEID" val="0"/>
  <p:tag name="TEMPFOLDER" val="C:\temp\"/>
  <p:tag name="LATEXFORMHEIGHT" val="312"/>
  <p:tag name="LATEXFORMWIDTH" val="384"/>
  <p:tag name="LATEXFORMWRAP" val="True"/>
  <p:tag name="BITMAPVECTOR" val="0"/>
</p:tagLst>
</file>

<file path=ppt/tags/tag36.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982.3771"/>
  <p:tag name="LATEXADDIN" val="\documentclass{article}&#10;\usepackage{amsmath, xcolor,bm}&#10;\pagestyle{empty}&#10;\begin{document}&#10;&#10;Min recovery Tree&#10;&#10;\end{document}"/>
  <p:tag name="IGUANATEXSIZE" val="14"/>
  <p:tag name="IGUANATEXCURSOR" val="97"/>
  <p:tag name="TRANSPARENCY" val="True"/>
  <p:tag name="LATEXENGINEID" val="0"/>
  <p:tag name="TEMPFOLDER" val="C:\temp\"/>
  <p:tag name="LATEXFORMHEIGHT" val="312"/>
  <p:tag name="LATEXFORMWIDTH" val="384"/>
  <p:tag name="LATEXFORMWRAP" val="True"/>
  <p:tag name="BITMAPVECTOR" val="0"/>
</p:tagLst>
</file>

<file path=ppt/tags/tag37.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519.6851"/>
  <p:tag name="LATEXADDIN" val="\documentclass{article}&#10;\usepackage{amsmath, xcolor,bm}&#10;\pagestyle{empty}&#10;\begin{document}&#10;&#10;S(v) = 21&#10;&#10;\end{document}"/>
  <p:tag name="IGUANATEXSIZE" val="16"/>
  <p:tag name="IGUANATEXCURSOR" val="101"/>
  <p:tag name="TRANSPARENCY" val="True"/>
  <p:tag name="LATEXENGINEID" val="0"/>
  <p:tag name="TEMPFOLDER" val="C:\temp\"/>
  <p:tag name="LATEXFORMHEIGHT" val="312"/>
  <p:tag name="LATEXFORMWIDTH" val="384"/>
  <p:tag name="LATEXFORMWRAP" val="True"/>
  <p:tag name="BITMAPVECTOR" val="0"/>
</p:tagLst>
</file>

<file path=ppt/tags/tag38.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526.4341"/>
  <p:tag name="LATEXADDIN" val="\documentclass{article}&#10;\usepackage{amsmath, xcolor,bm}&#10;\pagestyle{empty}&#10;\begin{document}&#10;&#10;S(v) = 14&#10;&#10;\end{document}"/>
  <p:tag name="IGUANATEXSIZE" val="16"/>
  <p:tag name="IGUANATEXCURSOR" val="101"/>
  <p:tag name="TRANSPARENCY" val="True"/>
  <p:tag name="LATEXENGINEID" val="0"/>
  <p:tag name="TEMPFOLDER" val="C:\temp\"/>
  <p:tag name="LATEXFORMHEIGHT" val="312"/>
  <p:tag name="LATEXFORMWIDTH" val="384"/>
  <p:tag name="LATEXFORMWRAP" val="True"/>
  <p:tag name="BITMAPVECTOR" val="0"/>
</p:tagLst>
</file>

<file path=ppt/tags/tag39.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524.9344"/>
  <p:tag name="LATEXADDIN" val="\documentclass{article}&#10;\usepackage{amsmath, xcolor,bm}&#10;\pagestyle{empty}&#10;\begin{document}&#10;&#10;S(v) = 10&#10;&#10;\end{document}"/>
  <p:tag name="IGUANATEXSIZE" val="16"/>
  <p:tag name="IGUANATEXCURSOR" val="101"/>
  <p:tag name="TRANSPARENCY" val="True"/>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1258.343"/>
  <p:tag name="ORIGINALWIDTH" val="4100.488"/>
  <p:tag name="LATEXADDIN" val="\documentclass{article}&#10;\usepackage{amsmath}&#10;&#10;\usepackage[dvipsnames]{xcolor}&#10;\pagestyle{empty}&#10;\begin{document}&#10;\begin{itemize}&#10;  \item One simple approach is to encode the extra bits and the payload data separately. This separation is either because the receiver is only interested in the extra bits or because the reliability requirement of the extra bits is higher. The main drawback of such an approach is that it will inevitably lead to an extra consumption of transmission power and bandwidth.&#10;&#10;\item To transmit extra bits along&#10;with LDPC coded data, whereby extra bits are randomly&#10;encoded and then superimposed on LDPC-coded payload data.&#10;Note that by “free-ride”.&#10;\end{itemize}&#10;\end{document}&#10;&#10;&#10;&#10;&#10;&#10;&#10;&#10;&#10;"/>
  <p:tag name="IGUANATEXSIZE" val="18"/>
  <p:tag name="IGUANATEXCURSOR" val="674"/>
  <p:tag name="TRANSPARENCY" val="True"/>
  <p:tag name="LATEXENGINEID" val="0"/>
  <p:tag name="TEMPFOLDER" val="C:\temp\"/>
  <p:tag name="LATEXFORMHEIGHT" val="312"/>
  <p:tag name="LATEXFORMWIDTH" val="922"/>
  <p:tag name="LATEXFORMWRAP" val="True"/>
  <p:tag name="BITMAPVECTOR" val="0"/>
</p:tagLst>
</file>

<file path=ppt/tags/tag40.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55.49307"/>
  <p:tag name="LATEXADDIN" val="\documentclass{article}&#10;\usepackage{amsmath, xcolor,bm}&#10;\pagestyle{empty}&#10;\begin{document}&#10;&#10;$v$&#10;&#10;\end{document}"/>
  <p:tag name="IGUANATEXSIZE" val="18"/>
  <p:tag name="IGUANATEXCURSOR" val="95"/>
  <p:tag name="TRANSPARENCY" val="True"/>
  <p:tag name="LATEXENGINEID" val="0"/>
  <p:tag name="TEMPFOLDER" val="C:\temp\"/>
  <p:tag name="LATEXFORMHEIGHT" val="312"/>
  <p:tag name="LATEXFORMWIDTH" val="384"/>
  <p:tag name="LATEXFORMWRAP" val="True"/>
  <p:tag name="BITMAPVECTOR" val="0"/>
</p:tagLst>
</file>

<file path=ppt/tags/tag41.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55.49307"/>
  <p:tag name="LATEXADDIN" val="\documentclass{article}&#10;\usepackage{amsmath, xcolor,bm}&#10;\pagestyle{empty}&#10;\begin{document}&#10;&#10;$v$&#10;&#10;\end{document}"/>
  <p:tag name="IGUANATEXSIZE" val="18"/>
  <p:tag name="IGUANATEXCURSOR" val="95"/>
  <p:tag name="TRANSPARENCY" val="True"/>
  <p:tag name="LATEXENGINEID" val="0"/>
  <p:tag name="TEMPFOLDER" val="C:\temp\"/>
  <p:tag name="LATEXFORMHEIGHT" val="312"/>
  <p:tag name="LATEXFORMWIDTH" val="384"/>
  <p:tag name="LATEXFORMWRAP" val="True"/>
  <p:tag name="BITMAPVECTOR" val="0"/>
</p:tagLst>
</file>

<file path=ppt/tags/tag42.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55.49307"/>
  <p:tag name="LATEXADDIN" val="\documentclass{article}&#10;\usepackage{amsmath, xcolor,bm}&#10;\pagestyle{empty}&#10;\begin{document}&#10;&#10;$v$&#10;&#10;\end{document}"/>
  <p:tag name="IGUANATEXSIZE" val="18"/>
  <p:tag name="IGUANATEXCURSOR" val="95"/>
  <p:tag name="TRANSPARENCY" val="True"/>
  <p:tag name="LATEXENGINEID" val="0"/>
  <p:tag name="TEMPFOLDER" val="C:\temp\"/>
  <p:tag name="LATEXFORMHEIGHT" val="312"/>
  <p:tag name="LATEXFORMWIDTH" val="384"/>
  <p:tag name="LATEXFORMWRAP" val="True"/>
  <p:tag name="BITMAPVECTOR" val="0"/>
</p:tagLst>
</file>

<file path=ppt/tags/tag43.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2245.969"/>
  <p:tag name="LATEXADDIN" val="\documentclass{article}&#10;\usepackage{amsmath, xcolor,bm}&#10;\pagestyle{empty}&#10;\begin{document}&#10;&#10;Compare different puncturing algorithm : &#10;&#10;\end{document}"/>
  <p:tag name="IGUANATEXSIZE" val="18"/>
  <p:tag name="IGUANATEXCURSOR" val="133"/>
  <p:tag name="TRANSPARENCY" val="True"/>
  <p:tag name="LATEXENGINEID" val="0"/>
  <p:tag name="TEMPFOLDER" val="C:\temp\"/>
  <p:tag name="LATEXFORMHEIGHT" val="312"/>
  <p:tag name="LATEXFORMWIDTH" val="384"/>
  <p:tag name="LATEXFORMWRAP" val="True"/>
  <p:tag name="BITMAPVECTOR" val="0"/>
</p:tagLst>
</file>

<file path=ppt/tags/tag44.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45.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353.581"/>
  <p:tag name="LATEXADDIN" val="\documentclass{article}&#10;\usepackage{amsmath, xcolor}&#10;\pagestyle{empty}&#10;\begin{document}&#10;&#10;Combine Tanner Graph : &#10;&#10;\end{document}"/>
  <p:tag name="IGUANATEXSIZE" val="18"/>
  <p:tag name="IGUANATEXCURSOR" val="112"/>
  <p:tag name="TRANSPARENCY" val="True"/>
  <p:tag name="LATEXENGINEID" val="0"/>
  <p:tag name="TEMPFOLDER" val="C:\temp\"/>
  <p:tag name="LATEXFORMHEIGHT" val="312"/>
  <p:tag name="LATEXFORMWIDTH" val="384"/>
  <p:tag name="LATEXFORMWRAP" val="True"/>
  <p:tag name="BITMAPVECTOR" val="0"/>
</p:tagLst>
</file>

<file path=ppt/tags/tag46.xml><?xml version="1.0" encoding="utf-8"?>
<p:tagLst xmlns:a="http://schemas.openxmlformats.org/drawingml/2006/main" xmlns:r="http://schemas.openxmlformats.org/officeDocument/2006/relationships" xmlns:p="http://schemas.openxmlformats.org/presentationml/2006/main">
  <p:tag name="OUTPUTDPI" val="1200"/>
  <p:tag name="ORIGINALHEIGHT" val="597.6753"/>
  <p:tag name="ORIGINALWIDTH" val="2070.491"/>
  <p:tag name="LATEXADDIN" val="\documentclass{article}&#10;\usepackage{amsmath, xcolor,bm}&#10;\pagestyle{empty}&#10;\begin{document}&#10;&#10;&#10;\[&#10;\bm{H}_{Combine}:\quad&#10;\begin{bmatrix}&#10;\bm{H}_{\text{payload}} &amp; \bm{0} &amp; \bm{0} \\[6pt]&#10;\bm{0}               &amp; \bm{H}_{\text{extra}}   &amp; \bm{0} \\[6pt]&#10;\bm{M}_{\text{Puncpos}} &amp; \bm{I}               &amp; \bm{I}&#10;\end{bmatrix}&#10;\]&#10;&#10;&#10;\end{document}"/>
  <p:tag name="IGUANATEXSIZE" val="18"/>
  <p:tag name="IGUANATEXCURSOR" val="304"/>
  <p:tag name="TRANSPARENCY" val="True"/>
  <p:tag name="LATEXENGINEID" val="0"/>
  <p:tag name="TEMPFOLDER" val="C:\temp\"/>
  <p:tag name="LATEXFORMHEIGHT" val="312"/>
  <p:tag name="LATEXFORMWIDTH" val="384"/>
  <p:tag name="LATEXFORMWRAP" val="True"/>
  <p:tag name="BITMAPVECTOR" val="0"/>
</p:tagLst>
</file>

<file path=ppt/tags/tag47.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46.044"/>
  <p:tag name="LATEXADDIN" val="\documentclass{article}&#10;\usepackage{amsmath, xcolor,bm}&#10;\pagestyle{empty}&#10;\begin{document}&#10;&#10;$M_{puncpos} $ each row degree is 1.&#10;&#10;\end{document}"/>
  <p:tag name="IGUANATEXSIZE" val="18"/>
  <p:tag name="IGUANATEXCURSOR" val="127"/>
  <p:tag name="TRANSPARENCY" val="True"/>
  <p:tag name="LATEXENGINEID" val="0"/>
  <p:tag name="TEMPFOLDER" val="C:\temp\"/>
  <p:tag name="LATEXFORMHEIGHT" val="312"/>
  <p:tag name="LATEXFORMWIDTH" val="384"/>
  <p:tag name="LATEXFORMWRAP" val="True"/>
  <p:tag name="BITMAPVECTOR" val="0"/>
</p:tagLst>
</file>

<file path=ppt/tags/tag48.xml><?xml version="1.0" encoding="utf-8"?>
<p:tagLst xmlns:a="http://schemas.openxmlformats.org/drawingml/2006/main" xmlns:r="http://schemas.openxmlformats.org/officeDocument/2006/relationships" xmlns:p="http://schemas.openxmlformats.org/presentationml/2006/main">
  <p:tag name="OUTPUTDPI" val="1200"/>
  <p:tag name="ORIGINALHEIGHT" val="360.7049"/>
  <p:tag name="ORIGINALWIDTH" val="2350.206"/>
  <p:tag name="LATEXADDIN" val="\documentclass{article}&#10;\usepackage{amsmath, xcolor}&#10;\pagestyle{empty}&#10;\begin{document}&#10;\begin{itemize}&#10;\item filled circles: unpunctured variable nodes&#10;\item unfilled circles: punctured variable nodes&#10;\end{itemize}&#10;&#10;\end{document}"/>
  <p:tag name="IGUANATEXSIZE" val="18"/>
  <p:tag name="IGUANATEXCURSOR" val="196"/>
  <p:tag name="TRANSPARENCY" val="True"/>
  <p:tag name="LATEXENGINEID" val="0"/>
  <p:tag name="TEMPFOLDER" val="C:\temp\"/>
  <p:tag name="LATEXFORMHEIGHT" val="312"/>
  <p:tag name="LATEXFORMWIDTH" val="384"/>
  <p:tag name="LATEXFORMWRAP" val="True"/>
  <p:tag name="BITMAPVECTOR" val="0"/>
</p:tagLst>
</file>

<file path=ppt/tags/tag49.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1241.845"/>
  <p:tag name="LATEXADDIN" val="\documentclass{article}&#10;\usepackage{amsmath, xcolor}&#10;\pagestyle{empty}&#10;\begin{document}&#10;&#10;Payload Tanner Graph &#10;&#10;\end{document}"/>
  <p:tag name="IGUANATEXSIZE" val="14"/>
  <p:tag name="IGUANATEXCURSOR" val="109"/>
  <p:tag name="TRANSPARENCY" val="True"/>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1134.608"/>
  <p:tag name="ORIGINALWIDTH" val="2194.226"/>
  <p:tag name="LATEXADDIN" val="\documentclass{article}&#10;\usepackage{amsmath}&#10;\pagestyle{empty}&#10;\usepackage{bm}  % 使用粗體數學符號&#10;\begin{document}&#10;&#10;\noindent&#10;$\bf{{U}} $ : Payload Information Bits&#10;&#10;\noindent&#10;$\bf{{V}} $ : Extra Information Bits&#10;&#10;\noindent&#10;$\bf{{C}} $ : Payload CodeWord&#10;&#10;\noindent&#10;$\bf{{W}} $ : Extra CodeWord&#10;&#10;&#10;\noindent&#10;$\bf{X} $ : Transmit CodeWord&#10;&#10;\noindent&#10;$\bf{Y} $ : Receive signal&#10;&#10;&#10;\noindent&#10;$ \hat{\bf{U}} $ :  Estimated Payload Information bits&#10;&#10;\noindent&#10;$ \hat{\bf{V}} $ :  Estimated Extra Information bits&#10;&#10;&#10;\end{document}"/>
  <p:tag name="IGUANATEXSIZE" val="18"/>
  <p:tag name="IGUANATEXCURSOR" val="271"/>
  <p:tag name="TRANSPARENCY" val="True"/>
  <p:tag name="LATEXENGINEID" val="0"/>
  <p:tag name="TEMPFOLDER" val="C:\temp\"/>
  <p:tag name="LATEXFORMHEIGHT" val="432.75"/>
  <p:tag name="LATEXFORMWIDTH" val="384"/>
  <p:tag name="LATEXFORMWRAP" val="True"/>
  <p:tag name="BITMAPVECTOR" val="0"/>
</p:tagLst>
</file>

<file path=ppt/tags/tag50.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117.36"/>
  <p:tag name="LATEXADDIN" val="\documentclass{article}&#10;\usepackage{amsmath, xcolor}&#10;\pagestyle{empty}&#10;\begin{document}&#10;&#10;Extra Tanner Graph &#10;&#10;\end{document}"/>
  <p:tag name="IGUANATEXSIZE" val="14"/>
  <p:tag name="IGUANATEXCURSOR" val="94"/>
  <p:tag name="TRANSPARENCY" val="True"/>
  <p:tag name="LATEXENGINEID" val="0"/>
  <p:tag name="TEMPFOLDER" val="C:\temp\"/>
  <p:tag name="LATEXFORMHEIGHT" val="312"/>
  <p:tag name="LATEXFORMWIDTH" val="384"/>
  <p:tag name="LATEXFORMWRAP" val="True"/>
  <p:tag name="BITMAPVECTOR" val="0"/>
</p:tagLst>
</file>

<file path=ppt/tags/tag51.xml><?xml version="1.0" encoding="utf-8"?>
<p:tagLst xmlns:a="http://schemas.openxmlformats.org/drawingml/2006/main" xmlns:r="http://schemas.openxmlformats.org/officeDocument/2006/relationships" xmlns:p="http://schemas.openxmlformats.org/presentationml/2006/main">
  <p:tag name="OUTPUTDPI" val="1200"/>
  <p:tag name="ORIGINALHEIGHT" val="542.9321"/>
  <p:tag name="ORIGINALWIDTH" val="3355.831"/>
  <p:tag name="LATEXADDIN" val="\documentclass{article}&#10;\usepackage{amsmath}&#10;&#10;\usepackage[dvipsnames]{xcolor}&#10;\pagestyle{empty}&#10;\begin{document}&#10;\begin{itemize}&#10;  \item In our structured Tanner graph, we fix the code‐rate \(r\) as&#10;    \[&#10;      r \;=\; \frac{\text{length}(\text{payload info}) + \text{length}(\text{extra info})}&#10;                  {\text{length}(\text{payload encode})}\,&#10;    \]&#10;\end{itemize}&#10;\end{document}&#10;&#10;&#10;&#10;&#10;&#10;&#10;&#10;&#10;"/>
  <p:tag name="IGUANATEXSIZE" val="18"/>
  <p:tag name="IGUANATEXCURSOR" val="355"/>
  <p:tag name="TRANSPARENCY" val="True"/>
  <p:tag name="LATEXENGINEID" val="0"/>
  <p:tag name="TEMPFOLDER" val="C:\temp\"/>
  <p:tag name="LATEXFORMHEIGHT" val="312"/>
  <p:tag name="LATEXFORMWIDTH" val="922"/>
  <p:tag name="LATEXFORMWRAP" val="True"/>
  <p:tag name="BITMAPVECTOR" val="0"/>
</p:tagLst>
</file>

<file path=ppt/tags/tag52.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LDPC-E1&#10;\end{itemize}&#10;&#10;\end{document}"/>
  <p:tag name="IGUANATEXSIZE" val="18"/>
  <p:tag name="IGUANATEXCURSOR" val="123"/>
  <p:tag name="TRANSPARENCY" val="True"/>
  <p:tag name="LATEXENGINEID" val="0"/>
  <p:tag name="TEMPFOLDER" val="C:\temp\"/>
  <p:tag name="LATEXFORMHEIGHT" val="312"/>
  <p:tag name="LATEXFORMWIDTH" val="640"/>
  <p:tag name="LATEXFORMWRAP" val="True"/>
  <p:tag name="BITMAPVECTOR" val="0"/>
</p:tagLst>
</file>

<file path=ppt/tags/tag53.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BCH-E2&#10;\end{itemize}&#10;&#10;\end{document}"/>
  <p:tag name="IGUANATEXSIZE" val="18"/>
  <p:tag name="IGUANATEXCURSOR" val="146"/>
  <p:tag name="TRANSPARENCY" val="True"/>
  <p:tag name="LATEXENGINEID" val="0"/>
  <p:tag name="TEMPFOLDER" val="C:\temp\"/>
  <p:tag name="LATEXFORMHEIGHT" val="312"/>
  <p:tag name="LATEXFORMWIDTH" val="640"/>
  <p:tag name="LATEXFORMWRAP" val="True"/>
  <p:tag name="BITMAPVECTOR" val="0"/>
</p:tagLst>
</file>

<file path=ppt/tags/tag54.xml><?xml version="1.0" encoding="utf-8"?>
<p:tagLst xmlns:a="http://schemas.openxmlformats.org/drawingml/2006/main" xmlns:r="http://schemas.openxmlformats.org/officeDocument/2006/relationships" xmlns:p="http://schemas.openxmlformats.org/presentationml/2006/main">
  <p:tag name="OUTPUTDPI" val="1200"/>
  <p:tag name="ORIGINALHEIGHT" val="657.6678"/>
  <p:tag name="ORIGINALWIDTH" val="4098.237"/>
  <p:tag name="LATEXADDIN" val="\documentclass{article}&#10;\usepackage{amsmath}&#10;&#10;\usepackage[dvipsnames]{xcolor}&#10;\pagestyle{empty}&#10;\begin{document}&#10;\begin{itemize}&#10;  \item Merging the Tanner graph allows Extra and Payload to be decoded at the same time, and the payload's performance is barely affected.&#10;  &#10;&#10;  \item This method of combining Tanner graphs allows Payload and Extra to be decoded in parallel.&#10;&#10;&#10;\end{itemize}&#10;\end{document}&#10;&#10;&#10;&#10;&#10;&#10;&#10;&#10;&#10;"/>
  <p:tag name="IGUANATEXSIZE" val="18"/>
  <p:tag name="IGUANATEXCURSOR" val="371"/>
  <p:tag name="TRANSPARENCY" val="True"/>
  <p:tag name="LATEXENGINEID" val="0"/>
  <p:tag name="TEMPFOLDER" val="C:\temp\"/>
  <p:tag name="LATEXFORMHEIGHT" val="312"/>
  <p:tag name="LATEXFORMWIDTH" val="922"/>
  <p:tag name="LATEXFORMWRAP" val="True"/>
  <p:tag name="BITMAPVECTOR" val="0"/>
</p:tagLst>
</file>

<file path=ppt/tags/tag55.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56.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353.581"/>
  <p:tag name="LATEXADDIN" val="\documentclass{article}&#10;\usepackage{amsmath, xcolor}&#10;\pagestyle{empty}&#10;\begin{document}&#10;&#10;Combine Tanner Graph : &#10;&#10;\end{document}"/>
  <p:tag name="IGUANATEXSIZE" val="18"/>
  <p:tag name="IGUANATEXCURSOR" val="112"/>
  <p:tag name="TRANSPARENCY" val="True"/>
  <p:tag name="LATEXENGINEID" val="0"/>
  <p:tag name="TEMPFOLDER" val="C:\temp\"/>
  <p:tag name="LATEXFORMHEIGHT" val="312"/>
  <p:tag name="LATEXFORMWIDTH" val="384"/>
  <p:tag name="LATEXFORMWRAP" val="True"/>
  <p:tag name="BITMAPVECTOR" val="0"/>
</p:tagLst>
</file>

<file path=ppt/tags/tag57.xml><?xml version="1.0" encoding="utf-8"?>
<p:tagLst xmlns:a="http://schemas.openxmlformats.org/drawingml/2006/main" xmlns:r="http://schemas.openxmlformats.org/officeDocument/2006/relationships" xmlns:p="http://schemas.openxmlformats.org/presentationml/2006/main">
  <p:tag name="OUTPUTDPI" val="1200"/>
  <p:tag name="ORIGINALHEIGHT" val="597.6753"/>
  <p:tag name="ORIGINALWIDTH" val="2299.962"/>
  <p:tag name="LATEXADDIN" val="\documentclass{article}&#10;\usepackage{amsmath, xcolor,bm}&#10;\pagestyle{empty}&#10;\begin{document}&#10;&#10;&#10;\[&#10;\bm{H}_{Combine}:\quad&#10;\begin{bmatrix}&#10;\bm{H}_{\text{payload}} &amp; \bm{0} &amp; \bm{0} \\[6pt]&#10;\bm{0}               &amp; \bm{H}_{\text{extra}}   &amp; \bm{0} \\[6pt]&#10;\bm{M}_{\text{Puncpos}} &amp;  \bm{M}_{\text{extrapunc}}       &amp; \bm{I}&#10;\end{bmatrix}&#10;\]&#10;&#10;&#10;\end{document}"/>
  <p:tag name="IGUANATEXSIZE" val="18"/>
  <p:tag name="IGUANATEXCURSOR" val="299"/>
  <p:tag name="TRANSPARENCY" val="True"/>
  <p:tag name="LATEXENGINEID" val="0"/>
  <p:tag name="TEMPFOLDER" val="C:\temp\"/>
  <p:tag name="LATEXFORMHEIGHT" val="312"/>
  <p:tag name="LATEXFORMWIDTH" val="384"/>
  <p:tag name="LATEXFORMWRAP" val="True"/>
  <p:tag name="BITMAPVECTOR" val="0"/>
</p:tagLst>
</file>

<file path=ppt/tags/tag58.xml><?xml version="1.0" encoding="utf-8"?>
<p:tagLst xmlns:a="http://schemas.openxmlformats.org/drawingml/2006/main" xmlns:r="http://schemas.openxmlformats.org/officeDocument/2006/relationships" xmlns:p="http://schemas.openxmlformats.org/presentationml/2006/main">
  <p:tag name="OUTPUTDPI" val="1200"/>
  <p:tag name="ORIGINALHEIGHT" val="360.7049"/>
  <p:tag name="ORIGINALWIDTH" val="2350.206"/>
  <p:tag name="LATEXADDIN" val="\documentclass{article}&#10;\usepackage{amsmath, xcolor}&#10;\pagestyle{empty}&#10;\begin{document}&#10;\begin{itemize}&#10;\item filled circles: unpunctured variable nodes&#10;\item unfilled circles: punctured variable nodes&#10;\end{itemize}&#10;&#10;\end{document}"/>
  <p:tag name="IGUANATEXSIZE" val="18"/>
  <p:tag name="IGUANATEXCURSOR" val="196"/>
  <p:tag name="TRANSPARENCY" val="True"/>
  <p:tag name="LATEXENGINEID" val="0"/>
  <p:tag name="TEMPFOLDER" val="C:\temp\"/>
  <p:tag name="LATEXFORMHEIGHT" val="312"/>
  <p:tag name="LATEXFORMWIDTH" val="384"/>
  <p:tag name="LATEXFORMWRAP" val="True"/>
  <p:tag name="BITMAPVECTOR" val="0"/>
</p:tagLst>
</file>

<file path=ppt/tags/tag59.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71.541"/>
  <p:tag name="LATEXADDIN" val="\documentclass{article}&#10;\usepackage{amsmath, xcolor,bm}&#10;\pagestyle{empty}&#10;\begin{document}&#10;&#10;$M_{Puncpos} $ each row degree is 1.&#10;&#10;\end{document}"/>
  <p:tag name="IGUANATEXSIZE" val="18"/>
  <p:tag name="IGUANATEXCURSOR" val="97"/>
  <p:tag name="TRANSPARENCY" val="True"/>
  <p:tag name="LATEXENGINEID" val="0"/>
  <p:tag name="TEMPFOLDER" val="C:\temp\"/>
  <p:tag name="LATEXFORMHEIGHT" val="312"/>
  <p:tag name="LATEXFORMWIDTH" val="384"/>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1102.362"/>
  <p:tag name="LATEXADDIN" val="\documentclass{article}&#10;\usepackage{amsmath, xcolor}&#10;\pagestyle{empty}&#10;\begin{document}&#10;&#10;Encoding Algorithm&#10;&#10;&#10;\end{document}"/>
  <p:tag name="IGUANATEXSIZE" val="18"/>
  <p:tag name="IGUANATEXCURSOR" val="107"/>
  <p:tag name="TRANSPARENCY" val="True"/>
  <p:tag name="LATEXENGINEID" val="0"/>
  <p:tag name="TEMPFOLDER" val="C:\temp\"/>
  <p:tag name="LATEXFORMHEIGHT" val="312"/>
  <p:tag name="LATEXFORMWIDTH" val="384"/>
  <p:tag name="LATEXFORMWRAP" val="True"/>
  <p:tag name="BITMAPVECTOR" val="0"/>
</p:tagLst>
</file>

<file path=ppt/tags/tag60.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742.782"/>
  <p:tag name="LATEXADDIN" val="\documentclass{article}&#10;\usepackage{amsmath, xcolor,bm}&#10;\pagestyle{empty}&#10;\begin{document}&#10;&#10;$M_{extrapunc}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61.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1241.845"/>
  <p:tag name="LATEXADDIN" val="\documentclass{article}&#10;\usepackage{amsmath, xcolor}&#10;\pagestyle{empty}&#10;\begin{document}&#10;&#10;Payload Tanner Graph &#10;&#10;\end{document}"/>
  <p:tag name="IGUANATEXSIZE" val="14"/>
  <p:tag name="IGUANATEXCURSOR" val="109"/>
  <p:tag name="TRANSPARENCY" val="True"/>
  <p:tag name="LATEXENGINEID" val="0"/>
  <p:tag name="TEMPFOLDER" val="C:\temp\"/>
  <p:tag name="LATEXFORMHEIGHT" val="312"/>
  <p:tag name="LATEXFORMWIDTH" val="384"/>
  <p:tag name="LATEXFORMWRAP" val="True"/>
  <p:tag name="BITMAPVECTOR" val="0"/>
</p:tagLst>
</file>

<file path=ppt/tags/tag62.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117.36"/>
  <p:tag name="LATEXADDIN" val="\documentclass{article}&#10;\usepackage{amsmath, xcolor}&#10;\pagestyle{empty}&#10;\begin{document}&#10;&#10;Extra Tanner Graph &#10;&#10;\end{document}"/>
  <p:tag name="IGUANATEXSIZE" val="14"/>
  <p:tag name="IGUANATEXCURSOR" val="94"/>
  <p:tag name="TRANSPARENCY" val="True"/>
  <p:tag name="LATEXENGINEID" val="0"/>
  <p:tag name="TEMPFOLDER" val="C:\temp\"/>
  <p:tag name="LATEXFORMHEIGHT" val="312"/>
  <p:tag name="LATEXFORMWIDTH" val="384"/>
  <p:tag name="LATEXFORMWRAP" val="True"/>
  <p:tag name="BITMAPVECTOR" val="0"/>
</p:tagLst>
</file>

<file path=ppt/tags/tag6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352.456"/>
  <p:tag name="LATEXADDIN" val="\documentclass{article}&#10;\usepackage{amsmath, xcolor,bm}&#10;\pagestyle{empty}&#10;\begin{document}&#10;&#10;Transmit parital extra bits(random choose)&#10;&#10;\end{document}"/>
  <p:tag name="IGUANATEXSIZE" val="18"/>
  <p:tag name="IGUANATEXCURSOR" val="119"/>
  <p:tag name="TRANSPARENCY" val="True"/>
  <p:tag name="LATEXENGINEID" val="0"/>
  <p:tag name="TEMPFOLDER" val="C:\temp\"/>
  <p:tag name="LATEXFORMHEIGHT" val="312"/>
  <p:tag name="LATEXFORMWIDTH" val="384"/>
  <p:tag name="LATEXFORMWRAP" val="True"/>
  <p:tag name="BITMAPVECTOR" val="0"/>
</p:tagLst>
</file>

<file path=ppt/tags/tag64.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LDPC-E1&#10;\end{itemize}&#10;&#10;\end{document}"/>
  <p:tag name="IGUANATEXSIZE" val="18"/>
  <p:tag name="IGUANATEXCURSOR" val="123"/>
  <p:tag name="TRANSPARENCY" val="True"/>
  <p:tag name="LATEXENGINEID" val="0"/>
  <p:tag name="TEMPFOLDER" val="C:\temp\"/>
  <p:tag name="LATEXFORMHEIGHT" val="312"/>
  <p:tag name="LATEXFORMWIDTH" val="640"/>
  <p:tag name="LATEXFORMWRAP" val="True"/>
  <p:tag name="BITMAPVECTOR" val="0"/>
</p:tagLst>
</file>

<file path=ppt/tags/tag65.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BCH-E2&#10;\end{itemize}&#10;&#10;\end{document}"/>
  <p:tag name="IGUANATEXSIZE" val="18"/>
  <p:tag name="IGUANATEXCURSOR" val="149"/>
  <p:tag name="TRANSPARENCY" val="True"/>
  <p:tag name="LATEXENGINEID" val="0"/>
  <p:tag name="TEMPFOLDER" val="C:\temp\"/>
  <p:tag name="LATEXFORMHEIGHT" val="312"/>
  <p:tag name="LATEXFORMWIDTH" val="640"/>
  <p:tag name="LATEXFORMWRAP" val="True"/>
  <p:tag name="BITMAPVECTOR" val="0"/>
</p:tagLst>
</file>

<file path=ppt/tags/tag66.xml><?xml version="1.0" encoding="utf-8"?>
<p:tagLst xmlns:a="http://schemas.openxmlformats.org/drawingml/2006/main" xmlns:r="http://schemas.openxmlformats.org/officeDocument/2006/relationships" xmlns:p="http://schemas.openxmlformats.org/presentationml/2006/main">
  <p:tag name="OUTPUTDPI" val="1200"/>
  <p:tag name="ORIGINALHEIGHT" val="908.1365"/>
  <p:tag name="ORIGINALWIDTH" val="4098.237"/>
  <p:tag name="LATEXADDIN" val="\documentclass{article}&#10;\usepackage{amsmath}&#10;&#10;\usepackage[dvipsnames]{xcolor}&#10;\pagestyle{empty}&#10;\begin{document}&#10;\begin{itemize}&#10;  \item Merging the Tanner graph allows Extra and Payload to be decoded at the same time, and the payload's performance is barely affected.&#10;&#10;  \item This method of combining Tanner graphs allows Payload and Extra to be decoded in parallel.&#10;  &#10;  \item Sending some extra bits can \textcolor{red}{improve Extra’s performance at low SNR}.&#10;&#10;\end{itemize}&#10;\end{document}&#10;&#10;&#10;&#10;&#10;&#10;&#10;&#10;&#10;"/>
  <p:tag name="IGUANATEXSIZE" val="18"/>
  <p:tag name="IGUANATEXCURSOR" val="367"/>
  <p:tag name="TRANSPARENCY" val="True"/>
  <p:tag name="LATEXENGINEID" val="0"/>
  <p:tag name="TEMPFOLDER" val="C:\temp\"/>
  <p:tag name="LATEXFORMHEIGHT" val="312"/>
  <p:tag name="LATEXFORMWIDTH" val="922"/>
  <p:tag name="LATEXFORMWRAP" val="True"/>
  <p:tag name="BITMAPVECTOR" val="0"/>
</p:tagLst>
</file>

<file path=ppt/tags/tag67.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68.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1241.845"/>
  <p:tag name="LATEXADDIN" val="\documentclass{article}&#10;\usepackage{amsmath, xcolor}&#10;\pagestyle{empty}&#10;\begin{document}&#10;&#10;Payload Tanner Graph &#10;&#10;\end{document}"/>
  <p:tag name="IGUANATEXSIZE" val="14"/>
  <p:tag name="IGUANATEXCURSOR" val="109"/>
  <p:tag name="TRANSPARENCY" val="True"/>
  <p:tag name="LATEXENGINEID" val="0"/>
  <p:tag name="TEMPFOLDER" val="C:\temp\"/>
  <p:tag name="LATEXFORMHEIGHT" val="312"/>
  <p:tag name="LATEXFORMWIDTH" val="384"/>
  <p:tag name="LATEXFORMWRAP" val="True"/>
  <p:tag name="BITMAPVECTOR" val="0"/>
</p:tagLst>
</file>

<file path=ppt/tags/tag69.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353.581"/>
  <p:tag name="LATEXADDIN" val="\documentclass{article}&#10;\usepackage{amsmath, xcolor}&#10;\pagestyle{empty}&#10;\begin{document}&#10;&#10;Combine Tanner Graph : &#10;&#10;\end{document}"/>
  <p:tag name="IGUANATEXSIZE" val="18"/>
  <p:tag name="IGUANATEXCURSOR" val="112"/>
  <p:tag name="TRANSPARENCY" val="True"/>
  <p:tag name="LATEXENGINEID" val="0"/>
  <p:tag name="TEMPFOLDER" val="C:\temp\"/>
  <p:tag name="LATEXFORMHEIGHT" val="312"/>
  <p:tag name="LATEXFORMWIDTH" val="384"/>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SELECTIONNAME" val="Group 22"/>
  <p:tag name="LAYER" val="2"/>
</p:tagLst>
</file>

<file path=ppt/tags/tag70.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117.36"/>
  <p:tag name="LATEXADDIN" val="\documentclass{article}&#10;\usepackage{amsmath, xcolor}&#10;\pagestyle{empty}&#10;\begin{document}&#10;&#10;Extra Tanner Graph &#10;&#10;\end{document}"/>
  <p:tag name="IGUANATEXSIZE" val="14"/>
  <p:tag name="IGUANATEXCURSOR" val="94"/>
  <p:tag name="TRANSPARENCY" val="True"/>
  <p:tag name="LATEXENGINEID" val="0"/>
  <p:tag name="TEMPFOLDER" val="C:\temp\"/>
  <p:tag name="LATEXFORMHEIGHT" val="312"/>
  <p:tag name="LATEXFORMWIDTH" val="384"/>
  <p:tag name="LATEXFORMWRAP" val="True"/>
  <p:tag name="BITMAPVECTOR" val="0"/>
</p:tagLst>
</file>

<file path=ppt/tags/tag71.xml><?xml version="1.0" encoding="utf-8"?>
<p:tagLst xmlns:a="http://schemas.openxmlformats.org/drawingml/2006/main" xmlns:r="http://schemas.openxmlformats.org/officeDocument/2006/relationships" xmlns:p="http://schemas.openxmlformats.org/presentationml/2006/main">
  <p:tag name="OUTPUTDPI" val="1200"/>
  <p:tag name="ORIGINALHEIGHT" val="374.2032"/>
  <p:tag name="ORIGINALWIDTH" val="3283.839"/>
  <p:tag name="LATEXADDIN" val="\documentclass{article}&#10;\usepackage{amsmath, xcolor}&#10;\pagestyle{empty}&#10;\begin{document}&#10;\begin{itemize}&#10;\item filled circles(black): unpunctured variable nodes&#10;\item unfilled circles(white \&amp; orange): punctured variable nodes&#10;\end{itemize}&#10;&#10;\end{document}"/>
  <p:tag name="IGUANATEXSIZE" val="18"/>
  <p:tag name="IGUANATEXCURSOR" val="198"/>
  <p:tag name="TRANSPARENCY" val="True"/>
  <p:tag name="LATEXENGINEID" val="0"/>
  <p:tag name="TEMPFOLDER" val="C:\temp\"/>
  <p:tag name="LATEXFORMHEIGHT" val="312"/>
  <p:tag name="LATEXFORMWIDTH" val="384"/>
  <p:tag name="LATEXFORMWRAP" val="True"/>
  <p:tag name="BITMAPVECTOR" val="0"/>
</p:tagLst>
</file>

<file path=ppt/tags/tag72.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890.1387"/>
  <p:tag name="LATEXADDIN" val="\documentclass{article}&#10;\usepackage{amsmath, xcolor}&#10;\pagestyle{empty}&#10;\begin{document}&#10;&#10;Origin Structure&#10;\end{document}"/>
  <p:tag name="IGUANATEXSIZE" val="14"/>
  <p:tag name="IGUANATEXCURSOR" val="105"/>
  <p:tag name="TRANSPARENCY" val="True"/>
  <p:tag name="LATEXENGINEID" val="0"/>
  <p:tag name="TEMPFOLDER" val="C:\temp\"/>
  <p:tag name="LATEXFORMHEIGHT" val="312"/>
  <p:tag name="LATEXFORMWIDTH" val="384"/>
  <p:tag name="LATEXFORMWRAP" val="True"/>
  <p:tag name="BITMAPVECTOR" val="0"/>
</p:tagLst>
</file>

<file path=ppt/tags/tag73.xml><?xml version="1.0" encoding="utf-8"?>
<p:tagLst xmlns:a="http://schemas.openxmlformats.org/drawingml/2006/main" xmlns:r="http://schemas.openxmlformats.org/officeDocument/2006/relationships" xmlns:p="http://schemas.openxmlformats.org/presentationml/2006/main">
  <p:tag name="OUTPUTDPI" val="1200"/>
  <p:tag name="ORIGINALHEIGHT" val="1120.36"/>
  <p:tag name="ORIGINALWIDTH" val="2572.928"/>
  <p:tag name="LATEXADDIN" val="\documentclass{article}&#10;\usepackage{amsmath, xcolor,bm}&#10;\pagestyle{empty}&#10;\begin{document}&#10;&#10;&#10;\[&#10;\bm{H}_{Combine}:\quad&#10;\begin{bmatrix}&#10;\bm{H}_{\text{payload}} &amp; \bm{0}                  &amp; \bm{0}   &amp; \bm{0}   &amp; \bm{0} \\[6pt]&#10;\bm{0}                  &amp; \bm{H}_{\text{extra}}   &amp; \bm{0}   &amp; \bm{0}   &amp; \bm{0} \\[6pt]&#10;\bm{M}_{\text{Puncpos}} &amp; \bm{I}                  &amp; \bm{I}   &amp; \bm{0}   &amp; \bm{0} \\[6pt]&#10;\bm{M}_{\text{Enhanced1}} &amp; \bm{I}                  &amp; \bm{0}   &amp; \bm{I}   &amp; \bm{0} \\[6pt]&#10;\bm{M}_{\text{Enhanced2}} &amp; \bm{0}                  &amp; \bm{0}   &amp; \bm{I}   &amp; \bm{I} \\[6pt]&#10;&#10;\end{bmatrix}&#10;\]&#10;&#10;&#10;\end{document}"/>
  <p:tag name="IGUANATEXSIZE" val="18"/>
  <p:tag name="IGUANATEXCURSOR" val="574"/>
  <p:tag name="TRANSPARENCY" val="True"/>
  <p:tag name="LATEXENGINEID" val="0"/>
  <p:tag name="TEMPFOLDER" val="C:\temp\"/>
  <p:tag name="LATEXFORMHEIGHT" val="312"/>
  <p:tag name="LATEXFORMWIDTH" val="665.5"/>
  <p:tag name="LATEXFORMWRAP" val="True"/>
  <p:tag name="BITMAPVECTOR" val="0"/>
</p:tagLst>
</file>

<file path=ppt/tags/tag74.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353.581"/>
  <p:tag name="LATEXADDIN" val="\documentclass{article}&#10;\usepackage{amsmath, xcolor}&#10;\pagestyle{empty}&#10;\begin{document}&#10;&#10;Combine Tanner Graph : &#10;&#10;\end{document}"/>
  <p:tag name="IGUANATEXSIZE" val="18"/>
  <p:tag name="IGUANATEXCURSOR" val="112"/>
  <p:tag name="TRANSPARENCY" val="True"/>
  <p:tag name="LATEXENGINEID" val="0"/>
  <p:tag name="TEMPFOLDER" val="C:\temp\"/>
  <p:tag name="LATEXFORMHEIGHT" val="312"/>
  <p:tag name="LATEXFORMWIDTH" val="384"/>
  <p:tag name="LATEXFORMWRAP" val="True"/>
  <p:tag name="BITMAPVECTOR" val="0"/>
</p:tagLst>
</file>

<file path=ppt/tags/tag75.xml><?xml version="1.0" encoding="utf-8"?>
<p:tagLst xmlns:a="http://schemas.openxmlformats.org/drawingml/2006/main" xmlns:r="http://schemas.openxmlformats.org/officeDocument/2006/relationships" xmlns:p="http://schemas.openxmlformats.org/presentationml/2006/main">
  <p:tag name="OUTPUTDPI" val="1200"/>
  <p:tag name="ORIGINALHEIGHT" val="374.2032"/>
  <p:tag name="ORIGINALWIDTH" val="3283.839"/>
  <p:tag name="LATEXADDIN" val="\documentclass{article}&#10;\usepackage{amsmath, xcolor}&#10;\pagestyle{empty}&#10;\begin{document}&#10;\begin{itemize}&#10;\item filled circles(black): unpunctured variable nodes&#10;\item unfilled circles(white \&amp; orange): punctured variable nodes&#10;\end{itemize}&#10;&#10;\end{document}"/>
  <p:tag name="IGUANATEXSIZE" val="18"/>
  <p:tag name="IGUANATEXCURSOR" val="198"/>
  <p:tag name="TRANSPARENCY" val="True"/>
  <p:tag name="LATEXENGINEID" val="0"/>
  <p:tag name="TEMPFOLDER" val="C:\temp\"/>
  <p:tag name="LATEXFORMHEIGHT" val="312"/>
  <p:tag name="LATEXFORMWIDTH" val="384"/>
  <p:tag name="LATEXFORMWRAP" val="True"/>
  <p:tag name="BITMAPVECTOR" val="0"/>
</p:tagLst>
</file>

<file path=ppt/tags/tag76.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46.044"/>
  <p:tag name="LATEXADDIN" val="\documentclass{article}&#10;\usepackage{amsmath, xcolor,bm}&#10;\pagestyle{empty}&#10;\begin{document}&#10;&#10;$M_{puncpos} $ each row degree is 1.&#10;&#10;\end{document}"/>
  <p:tag name="IGUANATEXSIZE" val="18"/>
  <p:tag name="IGUANATEXCURSOR" val="127"/>
  <p:tag name="TRANSPARENCY" val="True"/>
  <p:tag name="LATEXENGINEID" val="0"/>
  <p:tag name="TEMPFOLDER" val="C:\temp\"/>
  <p:tag name="LATEXFORMHEIGHT" val="312"/>
  <p:tag name="LATEXFORMWIDTH" val="384"/>
  <p:tag name="LATEXFORMWRAP" val="True"/>
  <p:tag name="BITMAPVECTOR" val="0"/>
</p:tagLst>
</file>

<file path=ppt/tags/tag77.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788.526"/>
  <p:tag name="LATEXADDIN" val="\documentclass{article}&#10;\usepackage{amsmath, xcolor,bm}&#10;\pagestyle{empty}&#10;\begin{document}&#10;&#10;$M_{Enhanced1}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78.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788.526"/>
  <p:tag name="LATEXADDIN" val="\documentclass{article}&#10;\usepackage{amsmath, xcolor,bm}&#10;\pagestyle{empty}&#10;\begin{document}&#10;&#10;$M_{Enhanced2}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79.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LDPC-E1&#10;\end{itemize}&#10;&#10;\end{document}"/>
  <p:tag name="IGUANATEXSIZE" val="18"/>
  <p:tag name="IGUANATEXCURSOR" val="123"/>
  <p:tag name="TRANSPARENCY" val="True"/>
  <p:tag name="LATEXENGINEID" val="0"/>
  <p:tag name="TEMPFOLDER" val="C:\temp\"/>
  <p:tag name="LATEXFORMHEIGHT" val="312"/>
  <p:tag name="LATEXFORMWIDTH" val="640"/>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92.2385"/>
  <p:tag name="ORIGINALWIDTH" val="879.64"/>
  <p:tag name="LATEXADDIN" val="\documentclass{article}&#10;\usepackage{amsmath, xcolor,bm}&#10;\pagestyle{empty}&#10;\begin{document}&#10;&#10;AWGN Channel&#10;&#10;\end{document}"/>
  <p:tag name="IGUANATEXSIZE" val="16"/>
  <p:tag name="IGUANATEXCURSOR" val="104"/>
  <p:tag name="TRANSPARENCY" val="True"/>
  <p:tag name="LATEXENGINEID" val="0"/>
  <p:tag name="TEMPFOLDER" val="C:\temp\"/>
  <p:tag name="LATEXFORMHEIGHT" val="312"/>
  <p:tag name="LATEXFORMWIDTH" val="384"/>
  <p:tag name="LATEXFORMWRAP" val="True"/>
  <p:tag name="BITMAPVECTOR" val="0"/>
</p:tagLst>
</file>

<file path=ppt/tags/tag80.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BCH-E2&#10;\end{itemize}&#10;&#10;\end{document}"/>
  <p:tag name="IGUANATEXSIZE" val="18"/>
  <p:tag name="IGUANATEXCURSOR" val="149"/>
  <p:tag name="TRANSPARENCY" val="True"/>
  <p:tag name="LATEXENGINEID" val="0"/>
  <p:tag name="TEMPFOLDER" val="C:\temp\"/>
  <p:tag name="LATEXFORMHEIGHT" val="312"/>
  <p:tag name="LATEXFORMWIDTH" val="640"/>
  <p:tag name="LATEXFORMWRAP" val="True"/>
  <p:tag name="BITMAPVECTOR" val="0"/>
</p:tagLst>
</file>

<file path=ppt/tags/tag81.xml><?xml version="1.0" encoding="utf-8"?>
<p:tagLst xmlns:a="http://schemas.openxmlformats.org/drawingml/2006/main" xmlns:r="http://schemas.openxmlformats.org/officeDocument/2006/relationships" xmlns:p="http://schemas.openxmlformats.org/presentationml/2006/main">
  <p:tag name="OUTPUTDPI" val="1200"/>
  <p:tag name="ORIGINALHEIGHT" val="809.8987"/>
  <p:tag name="ORIGINALWIDTH" val="4101.237"/>
  <p:tag name="LATEXADDIN" val="\documentclass{article}&#10;\usepackage{amsmath}&#10;&#10;\usepackage[dvipsnames]{xcolor}&#10;\pagestyle{empty}&#10;\begin{document}&#10;\begin{itemize}&#10;  \item We observed a significant improvement in the performance of the extra bits, while the performance of the payload remained unchanged.&#10;&#10;   \item The Enhanced Structure can be seen as a large parity-check matrix, where both the payload and the extra bits are part of it. This is why the extra bits can perform even better than maximum likelihood decoding.&#10;   &#10;&#10;\end{itemize}&#10;\end{document}&#10;&#10;&#10;&#10;&#10;&#10;&#10;&#10;&#10;"/>
  <p:tag name="IGUANATEXSIZE" val="18"/>
  <p:tag name="IGUANATEXCURSOR" val="493"/>
  <p:tag name="TRANSPARENCY" val="True"/>
  <p:tag name="LATEXENGINEID" val="0"/>
  <p:tag name="TEMPFOLDER" val="C:\temp\"/>
  <p:tag name="LATEXFORMHEIGHT" val="312"/>
  <p:tag name="LATEXFORMWIDTH" val="922"/>
  <p:tag name="LATEXFORMWRAP" val="True"/>
  <p:tag name="BITMAPVECTOR" val="0"/>
</p:tagLst>
</file>

<file path=ppt/tags/tag82.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83.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353.581"/>
  <p:tag name="LATEXADDIN" val="\documentclass{article}&#10;\usepackage{amsmath, xcolor}&#10;\pagestyle{empty}&#10;\begin{document}&#10;&#10;Combine Tanner Graph : &#10;&#10;\end{document}"/>
  <p:tag name="IGUANATEXSIZE" val="18"/>
  <p:tag name="IGUANATEXCURSOR" val="112"/>
  <p:tag name="TRANSPARENCY" val="True"/>
  <p:tag name="LATEXENGINEID" val="0"/>
  <p:tag name="TEMPFOLDER" val="C:\temp\"/>
  <p:tag name="LATEXFORMHEIGHT" val="312"/>
  <p:tag name="LATEXFORMWIDTH" val="384"/>
  <p:tag name="LATEXFORMWRAP" val="True"/>
  <p:tag name="BITMAPVECTOR" val="0"/>
</p:tagLst>
</file>

<file path=ppt/tags/tag84.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1241.845"/>
  <p:tag name="LATEXADDIN" val="\documentclass{article}&#10;\usepackage{amsmath, xcolor}&#10;\pagestyle{empty}&#10;\begin{document}&#10;&#10;Payload Tanner Graph &#10;&#10;\end{document}"/>
  <p:tag name="IGUANATEXSIZE" val="14"/>
  <p:tag name="IGUANATEXCURSOR" val="109"/>
  <p:tag name="TRANSPARENCY" val="True"/>
  <p:tag name="LATEXENGINEID" val="0"/>
  <p:tag name="TEMPFOLDER" val="C:\temp\"/>
  <p:tag name="LATEXFORMHEIGHT" val="312"/>
  <p:tag name="LATEXFORMWIDTH" val="384"/>
  <p:tag name="LATEXFORMWRAP" val="True"/>
  <p:tag name="BITMAPVECTOR" val="0"/>
</p:tagLst>
</file>

<file path=ppt/tags/tag85.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117.36"/>
  <p:tag name="LATEXADDIN" val="\documentclass{article}&#10;\usepackage{amsmath, xcolor}&#10;\pagestyle{empty}&#10;\begin{document}&#10;&#10;Extra Tanner Graph &#10;&#10;\end{document}"/>
  <p:tag name="IGUANATEXSIZE" val="14"/>
  <p:tag name="IGUANATEXCURSOR" val="94"/>
  <p:tag name="TRANSPARENCY" val="True"/>
  <p:tag name="LATEXENGINEID" val="0"/>
  <p:tag name="TEMPFOLDER" val="C:\temp\"/>
  <p:tag name="LATEXFORMHEIGHT" val="312"/>
  <p:tag name="LATEXFORMWIDTH" val="384"/>
  <p:tag name="LATEXFORMWRAP" val="True"/>
  <p:tag name="BITMAPVECTOR" val="0"/>
</p:tagLst>
</file>

<file path=ppt/tags/tag86.xml><?xml version="1.0" encoding="utf-8"?>
<p:tagLst xmlns:a="http://schemas.openxmlformats.org/drawingml/2006/main" xmlns:r="http://schemas.openxmlformats.org/officeDocument/2006/relationships" xmlns:p="http://schemas.openxmlformats.org/presentationml/2006/main">
  <p:tag name="OUTPUTDPI" val="1200"/>
  <p:tag name="ORIGINALHEIGHT" val="374.2032"/>
  <p:tag name="ORIGINALWIDTH" val="3259.093"/>
  <p:tag name="LATEXADDIN" val="\documentclass{article}&#10;\usepackage{amsmath, xcolor}&#10;\pagestyle{empty}&#10;\begin{document}&#10;\begin{itemize}&#10;\item filled circles(black): unpunctured variable nodes&#10;\item unfilled circles(white \&amp; yellow): punctured variable nodes&#10;\end{itemize}&#10;&#10;\end{document}"/>
  <p:tag name="IGUANATEXSIZE" val="18"/>
  <p:tag name="IGUANATEXCURSOR" val="220"/>
  <p:tag name="TRANSPARENCY" val="True"/>
  <p:tag name="LATEXENGINEID" val="0"/>
  <p:tag name="TEMPFOLDER" val="C:\temp\"/>
  <p:tag name="LATEXFORMHEIGHT" val="312"/>
  <p:tag name="LATEXFORMWIDTH" val="384"/>
  <p:tag name="LATEXFORMWRAP" val="True"/>
  <p:tag name="BITMAPVECTOR" val="0"/>
</p:tagLst>
</file>

<file path=ppt/tags/tag87.xml><?xml version="1.0" encoding="utf-8"?>
<p:tagLst xmlns:a="http://schemas.openxmlformats.org/drawingml/2006/main" xmlns:r="http://schemas.openxmlformats.org/officeDocument/2006/relationships" xmlns:p="http://schemas.openxmlformats.org/presentationml/2006/main">
  <p:tag name="OUTPUTDPI" val="1200"/>
  <p:tag name="ORIGINALHEIGHT" val="1120.36"/>
  <p:tag name="ORIGINALWIDTH" val="2802.4"/>
  <p:tag name="LATEXADDIN" val="\documentclass{article}&#10;\usepackage{amsmath, xcolor,bm}&#10;\pagestyle{empty}&#10;\begin{document}&#10;&#10;&#10;\[&#10;\bm{H}_{Combine}:\quad&#10;\begin{bmatrix}&#10;\bm{H}_{\text{payload}} &amp; \bm{0}                  &amp; \bm{0}   &amp; \bm{0}   &amp; \bm{0} \\[6pt]&#10;\bm{0}                  &amp; \bm{H}_{\text{extra}}   &amp; \bm{0}   &amp; \bm{0}   &amp; \bm{0} \\[6pt]&#10;\bm{M}_{\text{Puncpos}} &amp; \bm{M}_{\text{extrapunc}} &amp; \bm{I}   &amp; \bm{0}   &amp; \bm{0} \\[6pt]&#10;\bm{M}_{\text{Enhanced1}} &amp; \bm{I}                  &amp; \bm{0}   &amp; \bm{I}   &amp; \bm{0} \\[6pt]&#10;\bm{M}_{\text{Enhanced2}} &amp; \bm{0}                  &amp; \bm{0}   &amp; \bm{I}   &amp; \bm{I} \\[6pt]&#10;&#10;\end{bmatrix}&#10;\]&#10;&#10;&#10;\end{document}"/>
  <p:tag name="IGUANATEXSIZE" val="18"/>
  <p:tag name="IGUANATEXCURSOR" val="362"/>
  <p:tag name="TRANSPARENCY" val="True"/>
  <p:tag name="LATEXENGINEID" val="0"/>
  <p:tag name="TEMPFOLDER" val="C:\temp\"/>
  <p:tag name="LATEXFORMHEIGHT" val="312"/>
  <p:tag name="LATEXFORMWIDTH" val="665.5"/>
  <p:tag name="LATEXFORMWRAP" val="True"/>
  <p:tag name="BITMAPVECTOR" val="0"/>
</p:tagLst>
</file>

<file path=ppt/tags/tag88.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270.341"/>
  <p:tag name="LATEXADDIN" val="\documentclass{article}&#10;\usepackage{amsmath, xcolor}&#10;\pagestyle{empty}&#10;\begin{document}&#10;&#10;Partial-Extra Structure&#10;\end{document}"/>
  <p:tag name="IGUANATEXSIZE" val="14"/>
  <p:tag name="IGUANATEXCURSOR" val="103"/>
  <p:tag name="TRANSPARENCY" val="True"/>
  <p:tag name="LATEXENGINEID" val="0"/>
  <p:tag name="TEMPFOLDER" val="C:\temp\"/>
  <p:tag name="LATEXFORMHEIGHT" val="312"/>
  <p:tag name="LATEXFORMWIDTH" val="384"/>
  <p:tag name="LATEXFORMWRAP" val="True"/>
  <p:tag name="BITMAPVECTOR" val="0"/>
</p:tagLst>
</file>

<file path=ppt/tags/tag89.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46.044"/>
  <p:tag name="LATEXADDIN" val="\documentclass{article}&#10;\usepackage{amsmath, xcolor,bm}&#10;\pagestyle{empty}&#10;\begin{document}&#10;&#10;$M_{puncpos} $ each row degree is 1.&#10;&#10;\end{document}"/>
  <p:tag name="IGUANATEXSIZE" val="18"/>
  <p:tag name="IGUANATEXCURSOR" val="127"/>
  <p:tag name="TRANSPARENCY" val="True"/>
  <p:tag name="LATEXENGINEID" val="0"/>
  <p:tag name="TEMPFOLDER" val="C:\temp\"/>
  <p:tag name="LATEXFORMHEIGHT" val="312"/>
  <p:tag name="LATEXFORMWIDTH" val="384"/>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113.2358"/>
  <p:tag name="ORIGINALWIDTH" val="948.6314"/>
  <p:tag name="LATEXADDIN" val="\documentclass{article}&#10;\usepackage{amsmath, xcolor}&#10;\pagestyle{empty}&#10;\begin{document}&#10;&#10;Encoding Scheme&#10;&#10;&#10;\end{document}"/>
  <p:tag name="IGUANATEXSIZE" val="18"/>
  <p:tag name="IGUANATEXCURSOR" val="89"/>
  <p:tag name="TRANSPARENCY" val="True"/>
  <p:tag name="LATEXENGINEID" val="0"/>
  <p:tag name="TEMPFOLDER" val="C:\temp\"/>
  <p:tag name="LATEXFORMHEIGHT" val="312"/>
  <p:tag name="LATEXFORMWIDTH" val="384"/>
  <p:tag name="LATEXFORMWRAP" val="True"/>
  <p:tag name="BITMAPVECTOR" val="0"/>
</p:tagLst>
</file>

<file path=ppt/tags/tag90.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788.526"/>
  <p:tag name="LATEXADDIN" val="\documentclass{article}&#10;\usepackage{amsmath, xcolor,bm}&#10;\pagestyle{empty}&#10;\begin{document}&#10;&#10;$M_{Enhanced1}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91.xml><?xml version="1.0" encoding="utf-8"?>
<p:tagLst xmlns:a="http://schemas.openxmlformats.org/drawingml/2006/main" xmlns:r="http://schemas.openxmlformats.org/officeDocument/2006/relationships" xmlns:p="http://schemas.openxmlformats.org/presentationml/2006/main">
  <p:tag name="OUTPUTDPI" val="1200"/>
  <p:tag name="ORIGINALHEIGHT" val="111.7361"/>
  <p:tag name="ORIGINALWIDTH" val="1788.526"/>
  <p:tag name="LATEXADDIN" val="\documentclass{article}&#10;\usepackage{amsmath, xcolor,bm}&#10;\pagestyle{empty}&#10;\begin{document}&#10;&#10;$M_{Enhanced2}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92.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742.782"/>
  <p:tag name="LATEXADDIN" val="\documentclass{article}&#10;\usepackage{amsmath, xcolor,bm}&#10;\pagestyle{empty}&#10;\begin{document}&#10;&#10;$M_{extrapunc} $ each row degree is 1.&#10;&#10;\end{document}"/>
  <p:tag name="IGUANATEXSIZE" val="18"/>
  <p:tag name="IGUANATEXCURSOR" val="105"/>
  <p:tag name="TRANSPARENCY" val="True"/>
  <p:tag name="LATEXENGINEID" val="0"/>
  <p:tag name="TEMPFOLDER" val="C:\temp\"/>
  <p:tag name="LATEXFORMHEIGHT" val="312"/>
  <p:tag name="LATEXFORMWIDTH" val="384"/>
  <p:tag name="LATEXFORMWRAP" val="True"/>
  <p:tag name="BITMAPVECTOR" val="0"/>
</p:tagLst>
</file>

<file path=ppt/tags/tag93.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LDPC-E1&#10;\end{itemize}&#10;&#10;\end{document}"/>
  <p:tag name="IGUANATEXSIZE" val="18"/>
  <p:tag name="IGUANATEXCURSOR" val="123"/>
  <p:tag name="TRANSPARENCY" val="True"/>
  <p:tag name="LATEXENGINEID" val="0"/>
  <p:tag name="TEMPFOLDER" val="C:\temp\"/>
  <p:tag name="LATEXFORMHEIGHT" val="312"/>
  <p:tag name="LATEXFORMWIDTH" val="640"/>
  <p:tag name="LATEXFORMWRAP" val="True"/>
  <p:tag name="BITMAPVECTOR" val="0"/>
</p:tagLst>
</file>

<file path=ppt/tags/tag94.xml><?xml version="1.0" encoding="utf-8"?>
<p:tagLst xmlns:a="http://schemas.openxmlformats.org/drawingml/2006/main" xmlns:r="http://schemas.openxmlformats.org/officeDocument/2006/relationships" xmlns:p="http://schemas.openxmlformats.org/presentationml/2006/main">
  <p:tag name="OUTPUTDPI" val="1200"/>
  <p:tag name="ORIGINALHEIGHT" val="339.7076"/>
  <p:tag name="ORIGINALWIDTH" val="1128.609"/>
  <p:tag name="LATEXADDIN" val="\documentclass{article}&#10;\usepackage{amsmath, xcolor}&#10;\pagestyle{empty}&#10;\begin{document}&#10;\begin{itemize}&#10;\item Payload : PEG-P1&#10;\item Extra   : BCH-E2&#10;\end{itemize}&#10;&#10;\end{document}"/>
  <p:tag name="IGUANATEXSIZE" val="18"/>
  <p:tag name="IGUANATEXCURSOR" val="149"/>
  <p:tag name="TRANSPARENCY" val="True"/>
  <p:tag name="LATEXENGINEID" val="0"/>
  <p:tag name="TEMPFOLDER" val="C:\temp\"/>
  <p:tag name="LATEXFORMHEIGHT" val="312"/>
  <p:tag name="LATEXFORMWIDTH" val="640"/>
  <p:tag name="LATEXFORMWRAP" val="True"/>
  <p:tag name="BITMAPVECTOR" val="0"/>
</p:tagLst>
</file>

<file path=ppt/tags/tag95.xml><?xml version="1.0" encoding="utf-8"?>
<p:tagLst xmlns:a="http://schemas.openxmlformats.org/drawingml/2006/main" xmlns:r="http://schemas.openxmlformats.org/officeDocument/2006/relationships" xmlns:p="http://schemas.openxmlformats.org/presentationml/2006/main">
  <p:tag name="OUTPUTDPI" val="1200"/>
  <p:tag name="ORIGINALHEIGHT" val="811.3986"/>
  <p:tag name="ORIGINALWIDTH" val="4101.237"/>
  <p:tag name="LATEXADDIN" val="\documentclass{article}&#10;\usepackage{amsmath}&#10;&#10;\usepackage[dvipsnames]{xcolor}&#10;\pagestyle{empty}&#10;\begin{document}&#10;\begin{itemize}&#10;  \item After combining the partial-extra structure and the enhanced structure, Extra’s performance shows a significant improvement at low SNR.&#10;&#10;   \item The Combined Structure can be seen as a large parity-check matrix, where both the payload and the extra bits are part of it. This is why the extra bits can perform even better than maximum likelihood decoding.&#10;   &#10;&#10;\end{itemize}&#10;\end{document}&#10;&#10;&#10;&#10;&#10;&#10;&#10;&#10;&#10;"/>
  <p:tag name="IGUANATEXSIZE" val="18"/>
  <p:tag name="IGUANATEXCURSOR" val="496"/>
  <p:tag name="TRANSPARENCY" val="True"/>
  <p:tag name="LATEXENGINEID" val="0"/>
  <p:tag name="TEMPFOLDER" val="C:\temp\"/>
  <p:tag name="LATEXFORMHEIGHT" val="312"/>
  <p:tag name="LATEXFORMWIDTH" val="922"/>
  <p:tag name="LATEXFORMWRAP" val="True"/>
  <p:tag name="BITMAPVECTOR" val="0"/>
</p:tagLst>
</file>

<file path=ppt/tags/tag96.xml><?xml version="1.0" encoding="utf-8"?>
<p:tagLst xmlns:a="http://schemas.openxmlformats.org/drawingml/2006/main" xmlns:r="http://schemas.openxmlformats.org/officeDocument/2006/relationships" xmlns:p="http://schemas.openxmlformats.org/presentationml/2006/main">
  <p:tag name="OUTPUTDPI" val="1200"/>
  <p:tag name="ORIGINALHEIGHT" val="2826.397"/>
  <p:tag name="ORIGINALWIDTH" val="2444.695"/>
  <p:tag name="LATEXADDIN" val="\documentclass{article}&#10;\usepackage{amsmath}&#10;\usepackage[dvipsnames,svgnames]{xcolor}&#10;&#10;&#10;&#10;\pagestyle{empty}&#10;\begin{document}&#10;&#10;\begin{itemize}&#10;% 全域調整 list 間距：&#10;  \setlength{\parskip}{1pt}    % 段落間距&#10;  \setlength{\topsep}{0pt}     % list 與上下文之間距&#10;  \setlength{\partopsep}{0pt}  % list 前的額外換行距&#10;  \setlength{\parsep}{0pt}     % 同一 \item 內段落間距&#10;  \setlength{\itemsep}{3pt}    % 各 \item 之間間距（可調 0pt、1pt…）&#10;  \item[\textcolor{DarkGreen}{\large\textbullet}] \textbf{Introduction}&#10;  \item[\textcolor{DarkGreen}{\large\textbullet}] \textbf{Free-Rid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Encoding Scheme&#10;      \item[\textcolor{DarkGreen}{$\circ$}] Decoding Scheme(Hard/Soft)&#10;      \item[\textcolor{DarkGreen}{$\circ$}] Simulation&#10;      \item[\textcolor{DarkGreen}{$\circ$}] Pros \&amp; Cons&#10;    \end{itemize}&#10; \item[\textcolor{DarkGreen}{\large\textbullet}] \textbf{Tanner Graph Combination}&#10;&#10;  \item[\textcolor{DarkGreen}{\large\textbullet}] \textbf{Puncture Concept}&#10;    \begin{itemize}&#10;  \setlength{\parskip}{1pt}    % 段落間距&#10;  \setlength{\topsep}{0pt}     % list 與上下文之間距&#10;  \setlength{\partopsep}{0pt}  % list 前的額外換行距&#10;  \setlength{\parsep}{0pt}     % 同一 \item 內段落間距&#10;  \setlength{\itemsep}{1pt}    % 各 \item 之間間距（可調 0pt、1pt…）&#10;      \item[\textcolor{DarkGreen}{$\circ$}] One–Step Recoverable Node Scheme&#10;      \item[\textcolor{DarkGreen}{$\circ$}] Rate–Compatible Puncturing Scheme&#10;    \end{itemize}&#10;  \item[\textcolor{DarkGreen}{\large\textbullet}] \textbf{Origin Structure}&#10;&#10;  \item[\textcolor{DarkGreen}{\large\textbullet}] \textbf{Partial-Extra Structure}&#10;  \item[\textcolor{DarkGreen}{\large\textbullet}] \textbf{Enhanced Structure}&#10;  \item[\textcolor{DarkGreen}{\large\textbullet}] \textbf{Partial-Extra \&amp; Enhanced Structure}&#10;  \item[\textcolor{DarkGreen}{\large\textbullet}] \textbf{Reference}&#10;&#10;\end{itemize}&#10;&#10;\end{document}&#10;"/>
  <p:tag name="IGUANATEXSIZE" val="18"/>
  <p:tag name="IGUANATEXCURSOR" val="1142"/>
  <p:tag name="TRANSPARENCY" val="True"/>
  <p:tag name="LATEXENGINEID" val="0"/>
  <p:tag name="TEMPFOLDER" val="C:\temp\"/>
  <p:tag name="LATEXFORMHEIGHT" val="426"/>
  <p:tag name="LATEXFORMWIDTH" val="723"/>
  <p:tag name="LATEXFORMWRAP" val="True"/>
  <p:tag name="BITMAPVECTOR" val="0"/>
</p:tagLst>
</file>

<file path=ppt/tags/tag97.xml><?xml version="1.0" encoding="utf-8"?>
<p:tagLst xmlns:a="http://schemas.openxmlformats.org/drawingml/2006/main" xmlns:r="http://schemas.openxmlformats.org/officeDocument/2006/relationships" xmlns:p="http://schemas.openxmlformats.org/presentationml/2006/main">
  <p:tag name="OUTPUTDPI" val="1200"/>
  <p:tag name="ORIGINALHEIGHT" val="2750.656"/>
  <p:tag name="ORIGINALWIDTH" val="4191.226"/>
  <p:tag name="LATEXADDIN" val="\documentclass{article}&#10;\usepackage{amsmath}&#10;\usepackage[dvipsnames]{xcolor}&#10;\pagestyle{empty}&#10;\begin{document}&#10;\begin{itemize}&#10;  \item[{\fontsize{8}{10}\selectfont [1]}]S. Cai, S. Zhao and X. Ma, &quot;Free Ride on LDPC Coded Transmission,&quot; in IEEE Transactions on Information Theory, vol. 68, no. 1, pp. 80-92, Jan. 2022.&#10;&#10;  \item[{\fontsize{8}{10}\selectfont [2]}]L. Zhang, F. Ma and L. L. Cheng, &quot;A Puncturing Scheme for Low-Density Parity-Check Codes Based on 1-SR Nodes,&quot; 2012 IEEE Vehicular Technology Conference (VTC Fall), Quebec City, QC, Canada, 2012.&#10;&#10;\item[{\fontsize{8}{10}\selectfont [3]}]R. Asvadi and A. H. Banihashemi, &quot;A Rate-Compatible Puncturing Scheme for Finite-Length LDPC Codes,&quot; in IEEE Communications Letters, vol. 17, no. 1, pp. 147-150, January 2013.&#10;&#10;\item[{\fontsize{8}{10}\selectfont [4]}]Jeongseok Ha, Jaehong Kim, D. Klinc and S. W. McLaughlin, &quot;Rate-compatible punctured low-density parity-check codes with short block lengths,&quot; in IEEE Transactions on Information Theory, vol. 52, no. 2, pp. 728-738, Feb. 2006&#10;&#10;\item[{\fontsize{8}{10}\selectfont [5]}]H. Li and L. Zheng, &quot;Efficient Puncturing Scheme for Irregular LDPC Codes Based on Serial Schedules,&quot; in IEEE Communications Letters, vol. 19, no. 9, pp. 1508-1511, Sept. 2015&#10;&#10;&#10;&#10;&#10;\end{itemize}&#10;\end{document}"/>
  <p:tag name="IGUANATEXSIZE" val="18"/>
  <p:tag name="IGUANATEXCURSOR" val="1260"/>
  <p:tag name="TRANSPARENCY" val="True"/>
  <p:tag name="LATEXENGINEID" val="0"/>
  <p:tag name="TEMPFOLDER" val="C:\temp\"/>
  <p:tag name="LATEXFORMHEIGHT" val="388.5"/>
  <p:tag name="LATEXFORMWIDTH" val="630"/>
  <p:tag name="LATEXFORMWRAP" val="True"/>
  <p:tag name="BITMAPVECTOR" val="0"/>
</p:tagLst>
</file>

<file path=ppt/tags/tag98.xml><?xml version="1.0" encoding="utf-8"?>
<p:tagLst xmlns:a="http://schemas.openxmlformats.org/drawingml/2006/main" xmlns:r="http://schemas.openxmlformats.org/officeDocument/2006/relationships" xmlns:p="http://schemas.openxmlformats.org/presentationml/2006/main">
  <p:tag name="OUTPUTDPI" val="1200"/>
  <p:tag name="ORIGINALHEIGHT" val="411.6985"/>
  <p:tag name="ORIGINALWIDTH" val="4144.732"/>
  <p:tag name="LATEXADDIN" val="\documentclass{article}&#10;\usepackage{amsmath, xcolor,bm}&#10;\pagestyle{empty}&#10;\begin{document}&#10;&#10;\begin{itemize}&#10;  \item[{\fontsize{8}{10}\selectfont [6]}]Q. Wang, L. Chen and X. Ma, &quot;A new HARQ scheme for 5G systems via interleaved superposition retransmission,&quot; in China Communications, vol. 20, no. 4, pp. 1-11, April 2023&#10;&#10;&#10;&#10;\end{itemize}&#10;\end{document}"/>
  <p:tag name="IGUANATEXSIZE" val="18"/>
  <p:tag name="IGUANATEXCURSOR" val="147"/>
  <p:tag name="TRANSPARENCY" val="True"/>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11005</TotalTime>
  <Words>1299</Words>
  <Application>Microsoft Office PowerPoint</Application>
  <PresentationFormat>寬螢幕</PresentationFormat>
  <Paragraphs>259</Paragraphs>
  <Slides>48</Slides>
  <Notes>32</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48</vt:i4>
      </vt:variant>
    </vt:vector>
  </HeadingPairs>
  <TitlesOfParts>
    <vt:vector size="53" baseType="lpstr">
      <vt:lpstr>Aptos</vt:lpstr>
      <vt:lpstr>Arial</vt:lpstr>
      <vt:lpstr>Montserrat</vt:lpstr>
      <vt:lpstr>Times New Roman</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周聖喆</dc:creator>
  <cp:lastModifiedBy>周聖喆</cp:lastModifiedBy>
  <cp:revision>379</cp:revision>
  <dcterms:created xsi:type="dcterms:W3CDTF">2025-04-22T13:00:56Z</dcterms:created>
  <dcterms:modified xsi:type="dcterms:W3CDTF">2025-10-28T14:02:01Z</dcterms:modified>
</cp:coreProperties>
</file>

<file path=docProps/thumbnail.jpeg>
</file>